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2"/>
  </p:notesMasterIdLst>
  <p:handoutMasterIdLst>
    <p:handoutMasterId r:id="rId93"/>
  </p:handoutMasterIdLst>
  <p:sldIdLst>
    <p:sldId id="1633" r:id="rId2"/>
    <p:sldId id="1520" r:id="rId3"/>
    <p:sldId id="1296" r:id="rId4"/>
    <p:sldId id="1573" r:id="rId5"/>
    <p:sldId id="1574" r:id="rId6"/>
    <p:sldId id="1575" r:id="rId7"/>
    <p:sldId id="1576" r:id="rId8"/>
    <p:sldId id="1635" r:id="rId9"/>
    <p:sldId id="1636" r:id="rId10"/>
    <p:sldId id="1577" r:id="rId11"/>
    <p:sldId id="1637" r:id="rId12"/>
    <p:sldId id="1578" r:id="rId13"/>
    <p:sldId id="1579" r:id="rId14"/>
    <p:sldId id="1583" r:id="rId15"/>
    <p:sldId id="1580" r:id="rId16"/>
    <p:sldId id="1638" r:id="rId17"/>
    <p:sldId id="1581" r:id="rId18"/>
    <p:sldId id="1639" r:id="rId19"/>
    <p:sldId id="1640" r:id="rId20"/>
    <p:sldId id="1641" r:id="rId21"/>
    <p:sldId id="1644" r:id="rId22"/>
    <p:sldId id="1642" r:id="rId23"/>
    <p:sldId id="1645" r:id="rId24"/>
    <p:sldId id="1646" r:id="rId25"/>
    <p:sldId id="1647" r:id="rId26"/>
    <p:sldId id="1648" r:id="rId27"/>
    <p:sldId id="1584" r:id="rId28"/>
    <p:sldId id="1649" r:id="rId29"/>
    <p:sldId id="1650" r:id="rId30"/>
    <p:sldId id="1643" r:id="rId31"/>
    <p:sldId id="1585" r:id="rId32"/>
    <p:sldId id="1651" r:id="rId33"/>
    <p:sldId id="1652" r:id="rId34"/>
    <p:sldId id="1653" r:id="rId35"/>
    <p:sldId id="1654" r:id="rId36"/>
    <p:sldId id="1690" r:id="rId37"/>
    <p:sldId id="1655" r:id="rId38"/>
    <p:sldId id="1657" r:id="rId39"/>
    <p:sldId id="1658" r:id="rId40"/>
    <p:sldId id="1656" r:id="rId41"/>
    <p:sldId id="1586" r:id="rId42"/>
    <p:sldId id="1588" r:id="rId43"/>
    <p:sldId id="1589" r:id="rId44"/>
    <p:sldId id="1590" r:id="rId45"/>
    <p:sldId id="1691" r:id="rId46"/>
    <p:sldId id="1592" r:id="rId47"/>
    <p:sldId id="1659" r:id="rId48"/>
    <p:sldId id="1591" r:id="rId49"/>
    <p:sldId id="1660" r:id="rId50"/>
    <p:sldId id="1661" r:id="rId51"/>
    <p:sldId id="1662" r:id="rId52"/>
    <p:sldId id="1663" r:id="rId53"/>
    <p:sldId id="1594" r:id="rId54"/>
    <p:sldId id="1664" r:id="rId55"/>
    <p:sldId id="1665" r:id="rId56"/>
    <p:sldId id="1666" r:id="rId57"/>
    <p:sldId id="1593" r:id="rId58"/>
    <p:sldId id="1595" r:id="rId59"/>
    <p:sldId id="1596" r:id="rId60"/>
    <p:sldId id="1667" r:id="rId61"/>
    <p:sldId id="1597" r:id="rId62"/>
    <p:sldId id="1668" r:id="rId63"/>
    <p:sldId id="1671" r:id="rId64"/>
    <p:sldId id="1669" r:id="rId65"/>
    <p:sldId id="1673" r:id="rId66"/>
    <p:sldId id="1672" r:id="rId67"/>
    <p:sldId id="1674" r:id="rId68"/>
    <p:sldId id="1675" r:id="rId69"/>
    <p:sldId id="1676" r:id="rId70"/>
    <p:sldId id="1677" r:id="rId71"/>
    <p:sldId id="1678" r:id="rId72"/>
    <p:sldId id="1679" r:id="rId73"/>
    <p:sldId id="1680" r:id="rId74"/>
    <p:sldId id="1682" r:id="rId75"/>
    <p:sldId id="1683" r:id="rId76"/>
    <p:sldId id="1681" r:id="rId77"/>
    <p:sldId id="1670" r:id="rId78"/>
    <p:sldId id="1684" r:id="rId79"/>
    <p:sldId id="1598" r:id="rId80"/>
    <p:sldId id="1599" r:id="rId81"/>
    <p:sldId id="1600" r:id="rId82"/>
    <p:sldId id="1685" r:id="rId83"/>
    <p:sldId id="1686" r:id="rId84"/>
    <p:sldId id="1687" r:id="rId85"/>
    <p:sldId id="1688" r:id="rId86"/>
    <p:sldId id="1689" r:id="rId87"/>
    <p:sldId id="1602" r:id="rId88"/>
    <p:sldId id="1603" r:id="rId89"/>
    <p:sldId id="1604" r:id="rId90"/>
    <p:sldId id="1634" r:id="rId91"/>
  </p:sldIdLst>
  <p:sldSz cx="12190413" cy="6859588"/>
  <p:notesSz cx="6858000" cy="9144000"/>
  <p:defaultTextStyle>
    <a:defPPr>
      <a:defRPr lang="zh-CN"/>
    </a:defPPr>
    <a:lvl1pPr marL="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FF"/>
    <a:srgbClr val="9BBD59"/>
    <a:srgbClr val="B4C7E7"/>
    <a:srgbClr val="7BC14A"/>
    <a:srgbClr val="FFD966"/>
    <a:srgbClr val="F3EFE5"/>
    <a:srgbClr val="00CCFF"/>
    <a:srgbClr val="FF9900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6" autoAdjust="0"/>
    <p:restoredTop sz="96970" autoAdjust="0"/>
  </p:normalViewPr>
  <p:slideViewPr>
    <p:cSldViewPr>
      <p:cViewPr>
        <p:scale>
          <a:sx n="75" d="100"/>
          <a:sy n="75" d="100"/>
        </p:scale>
        <p:origin x="-384" y="-206"/>
      </p:cViewPr>
      <p:guideLst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-3966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594FB-2808-45A5-BDC8-80C0F481B27E}" type="datetimeFigureOut">
              <a:rPr lang="zh-CN" altLang="en-US" smtClean="0"/>
              <a:t>2017/3/24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5B4082-C5AE-46D0-A000-D929E8B25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1113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FAA0F-2349-45DA-9EBD-9D94C9A1CFA0}" type="datetimeFigureOut">
              <a:rPr lang="zh-CN" altLang="en-US" smtClean="0"/>
              <a:t>2017/3/24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37086-15D0-443D-AF17-A3F21825C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096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标题幻灯片">
    <p:bg>
      <p:bgPr>
        <a:solidFill>
          <a:srgbClr val="F3E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520" y="6357823"/>
            <a:ext cx="2844430" cy="365210"/>
          </a:xfrm>
          <a:prstGeom prst="rect">
            <a:avLst/>
          </a:prstGeom>
        </p:spPr>
        <p:txBody>
          <a:bodyPr/>
          <a:lstStyle/>
          <a:p>
            <a:fld id="{7CD490C1-7E7E-423A-91D8-058624AF834B}" type="datetimeFigureOut">
              <a:rPr lang="zh-CN" altLang="en-US" smtClean="0"/>
              <a:t>2017/3/24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058" y="6357823"/>
            <a:ext cx="3860297" cy="36521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6463" y="6357823"/>
            <a:ext cx="2844430" cy="365210"/>
          </a:xfrm>
          <a:prstGeom prst="rect">
            <a:avLst/>
          </a:prstGeom>
        </p:spPr>
        <p:txBody>
          <a:bodyPr/>
          <a:lstStyle/>
          <a:p>
            <a:fld id="{EA5C5624-0453-40A9-9FFF-DD435B6A2D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369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4" r:id="rId3"/>
  </p:sldLayoutIdLst>
  <p:timing>
    <p:tnLst>
      <p:par>
        <p:cTn id="1" dur="indefinite" restart="never" nodeType="tmRoot"/>
      </p:par>
    </p:tnLst>
  </p:timing>
  <p:txStyles>
    <p:titleStyle>
      <a:lvl1pPr algn="ctr" defTabSz="1218565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79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" Target="slide3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" Target="slide6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" Target="slide7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E:\赵丽君  2017\2017大一轮\大一轮语文（江苏专用）\新建文件夹\幻灯片用图\语文\1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6"/>
          <a:stretch/>
        </p:blipFill>
        <p:spPr bwMode="auto">
          <a:xfrm>
            <a:off x="0" y="1588"/>
            <a:ext cx="1220436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组合 17"/>
          <p:cNvGrpSpPr/>
          <p:nvPr/>
        </p:nvGrpSpPr>
        <p:grpSpPr>
          <a:xfrm>
            <a:off x="8343" y="3707638"/>
            <a:ext cx="12192000" cy="1375395"/>
            <a:chOff x="-1524000" y="2705990"/>
            <a:chExt cx="12192000" cy="1375395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0" y="2807930"/>
              <a:ext cx="9144000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组合 21"/>
            <p:cNvGrpSpPr/>
            <p:nvPr/>
          </p:nvGrpSpPr>
          <p:grpSpPr>
            <a:xfrm>
              <a:off x="-1524000" y="2705990"/>
              <a:ext cx="12192000" cy="1375395"/>
              <a:chOff x="-1524000" y="2705990"/>
              <a:chExt cx="12192000" cy="1375395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-1524000" y="2705990"/>
                <a:ext cx="12192000" cy="1292787"/>
              </a:xfrm>
              <a:prstGeom prst="rect">
                <a:avLst/>
              </a:prstGeom>
              <a:solidFill>
                <a:schemeClr val="bg1">
                  <a:alpha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3985218" y="3998778"/>
                <a:ext cx="6682781" cy="82606"/>
              </a:xfrm>
              <a:prstGeom prst="rect">
                <a:avLst/>
              </a:prstGeom>
              <a:solidFill>
                <a:srgbClr val="FFC00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-1524000" y="3998777"/>
                <a:ext cx="5509219" cy="82608"/>
              </a:xfrm>
              <a:prstGeom prst="rect">
                <a:avLst/>
              </a:prstGeom>
              <a:solidFill>
                <a:srgbClr val="92D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7" r="75889" b="6437"/>
          <a:stretch/>
        </p:blipFill>
        <p:spPr>
          <a:xfrm>
            <a:off x="1485346" y="3627150"/>
            <a:ext cx="1440612" cy="1536473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6" r="76101" b="6437"/>
          <a:stretch/>
        </p:blipFill>
        <p:spPr>
          <a:xfrm>
            <a:off x="1505548" y="3635658"/>
            <a:ext cx="1383104" cy="1438721"/>
          </a:xfrm>
          <a:prstGeom prst="rect">
            <a:avLst/>
          </a:prstGeom>
        </p:spPr>
      </p:pic>
      <p:sp>
        <p:nvSpPr>
          <p:cNvPr id="28" name="标题 2"/>
          <p:cNvSpPr txBox="1">
            <a:spLocks/>
          </p:cNvSpPr>
          <p:nvPr/>
        </p:nvSpPr>
        <p:spPr>
          <a:xfrm>
            <a:off x="3205936" y="3683142"/>
            <a:ext cx="8840586" cy="151216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1218565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zh-CN" altLang="en-US" sz="36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ea typeface="微软雅黑" pitchFamily="34" charset="-122"/>
                <a:cs typeface="Times New Roman"/>
              </a:rPr>
              <a:t>专题一　读懂</a:t>
            </a:r>
            <a:r>
              <a:rPr lang="zh-CN" altLang="en-US" sz="3600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ea typeface="微软雅黑" pitchFamily="34" charset="-122"/>
                <a:cs typeface="Times New Roman"/>
              </a:rPr>
              <a:t>古诗</a:t>
            </a:r>
            <a:endParaRPr lang="en-US" altLang="zh-CN" sz="3600" b="1" kern="100" dirty="0" smtClean="0">
              <a:solidFill>
                <a:schemeClr val="tx1">
                  <a:lumMod val="85000"/>
                  <a:lumOff val="15000"/>
                </a:schemeClr>
              </a:solidFill>
              <a:latin typeface="Times New Roman"/>
              <a:ea typeface="微软雅黑" pitchFamily="34" charset="-122"/>
              <a:cs typeface="Times New Roman"/>
            </a:endParaRPr>
          </a:p>
          <a:p>
            <a:pPr algn="l">
              <a:lnSpc>
                <a:spcPct val="130000"/>
              </a:lnSpc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          ——</a:t>
            </a:r>
            <a:r>
              <a:rPr lang="zh-CN" altLang="en-US" sz="2800" kern="100" dirty="0">
                <a:latin typeface="Times New Roman"/>
                <a:ea typeface="华文细黑"/>
                <a:cs typeface="Courier New"/>
              </a:rPr>
              <a:t>明诗意，知题材</a:t>
            </a:r>
            <a:endParaRPr lang="zh-CN" altLang="zh-CN" sz="2800" kern="100" dirty="0">
              <a:latin typeface="宋体" pitchFamily="2" charset="-122"/>
              <a:ea typeface="宋体" pitchFamily="2" charset="-122"/>
              <a:cs typeface="Courier New"/>
            </a:endParaRPr>
          </a:p>
        </p:txBody>
      </p:sp>
      <p:sp>
        <p:nvSpPr>
          <p:cNvPr id="12" name="副标题 3"/>
          <p:cNvSpPr txBox="1">
            <a:spLocks/>
          </p:cNvSpPr>
          <p:nvPr/>
        </p:nvSpPr>
        <p:spPr>
          <a:xfrm>
            <a:off x="35486" y="3757579"/>
            <a:ext cx="1388472" cy="1188539"/>
          </a:xfrm>
          <a:prstGeom prst="rect">
            <a:avLst/>
          </a:prstGeom>
        </p:spPr>
        <p:txBody>
          <a:bodyPr anchor="ctr">
            <a:noAutofit/>
          </a:bodyPr>
          <a:lstStyle>
            <a:lvl1pPr marL="457200" indent="-4572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zh-CN" altLang="en-US" sz="30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第二章</a:t>
            </a:r>
            <a:endParaRPr lang="zh-CN" altLang="en-US" sz="30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5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71709" y="261442"/>
            <a:ext cx="11112550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+mj-ea"/>
                <a:ea typeface="+mj-ea"/>
                <a:cs typeface="Times New Roman"/>
              </a:rPr>
              <a:t>二、细读正文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诗的正文是阅读的核心，也是读懂诗歌的关键所在。这一环节是以平时的积累和素养为基础的，不过，在方法上还是有以下两点很关键：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一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懂得古诗的基本特点和章法结构</a:t>
            </a:r>
            <a:endParaRPr lang="zh-CN" altLang="zh-CN" sz="105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基本特点：情景结合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古人云：作诗无他端，只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情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景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二字。我们读诗、赏诗也一样，只要抓住了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情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景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，就等于抓住了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牛鼻子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。在正常情况下，旧体诗、词的基本章法是先写景，后抒情。对于近体诗来说，绝句的一、二两句，律诗的一、二两</a:t>
            </a:r>
            <a:r>
              <a:rPr lang="zh-CN" altLang="zh-CN" sz="2800" kern="100" spc="100" dirty="0">
                <a:latin typeface="Times New Roman"/>
                <a:ea typeface="华文细黑"/>
                <a:cs typeface="Times New Roman"/>
              </a:rPr>
              <a:t>联，词的上片是写景部分；绝句的三</a:t>
            </a:r>
            <a:r>
              <a:rPr lang="zh-CN" altLang="zh-CN" sz="2800" kern="100" spc="100" dirty="0" smtClean="0">
                <a:latin typeface="Times New Roman"/>
                <a:ea typeface="华文细黑"/>
                <a:cs typeface="Times New Roman"/>
              </a:rPr>
              <a:t>、</a:t>
            </a:r>
            <a:endParaRPr lang="zh-CN" altLang="zh-CN" sz="1050" kern="100" spc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6333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50590" y="665179"/>
            <a:ext cx="10893589" cy="4564815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四两句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尤其是末句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，律诗的三、四两联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尤其是尾联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，词的下片是抒情部分。而词，又特别强调上下片之间的过渡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过片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。当然，也有少数诗作是先抒情后写景的。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情景结合不仅要注意其顺序，更要注意情与景之间的关系：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前后内容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即写景与抒情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是对应一致的，如乐景乐情、哀景哀情。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前后内容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即写景与抒情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是相关、相反、相衬的，形成虚实相衬的关系，如乐景衬哀情、明景衬暗情等。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5848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75356" y="-26590"/>
            <a:ext cx="11223676" cy="548045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C00000"/>
                </a:solidFill>
                <a:latin typeface="Times New Roman"/>
                <a:ea typeface="微软雅黑"/>
                <a:cs typeface="Times New Roman"/>
              </a:rPr>
              <a:t>边练边悟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阅读下面这首诗，然后回答问题。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ctr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旅夜书怀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ctr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杜　甫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ctr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细草微风岸，危樯独夜舟。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ctr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星垂平野阔，月涌大江流。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ctr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名岂文章著，官应老病休。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ctr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飘飘何所似，天地一沙鸥。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该诗可分为几个层次？各层次的大意是什么？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07374" y="4893683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答案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6574" y="5505811"/>
            <a:ext cx="11273868" cy="12398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06574" y="5367319"/>
            <a:ext cx="11223676" cy="133316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分为两层。前两联为一层，写孤舟夜泊河岸的图景；后两联为一层，抒发自伤漂泊之情。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7521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/>
      <p:bldP spid="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4"/>
          <p:cNvSpPr txBox="1"/>
          <p:nvPr/>
        </p:nvSpPr>
        <p:spPr>
          <a:xfrm>
            <a:off x="559714" y="1392084"/>
            <a:ext cx="7556353" cy="516832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                                                                                       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0162" y="562847"/>
            <a:ext cx="11223676" cy="327292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下列句子中，情景关系不一致的一项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昔我往矣，杨柳依依；今我来思，雨雪霏霏。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风急天高猿啸哀，渚清沙白鸟飞回。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今宵酒醒何处？杨柳岸，晓风残月。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枯藤老树昏鸦，小桥流水人家。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75326" y="762674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 答案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55446" y="762674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解析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50590" y="3951122"/>
            <a:ext cx="10959422" cy="630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9914" y="3840356"/>
            <a:ext cx="11050733" cy="68683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项是以乐景写哀情，其他三项是以哀景写哀情。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673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 animBg="1"/>
      <p:bldP spid="7" grpId="1" animBg="1"/>
      <p:bldP spid="8" grpId="0"/>
      <p:bldP spid="8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66614" y="693490"/>
            <a:ext cx="10785732" cy="391848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章法结构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近体诗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：起承转合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近体诗的写作思路一般为：起承转合。理解了这一特点，可以读懂诗的层次脉络、大体内容，甚至可以帮助做一些试题。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起承转合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是古人写诗填词所遵循的结构章法。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起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即开篇，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承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是对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起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句的承接、拓展，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转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是诗意的跳宕转折，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合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是收束全诗。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1917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75356" y="117426"/>
            <a:ext cx="11223676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C00000"/>
                </a:solidFill>
                <a:latin typeface="Times New Roman"/>
                <a:ea typeface="微软雅黑"/>
                <a:cs typeface="Times New Roman"/>
              </a:rPr>
              <a:t>边练边悟</a:t>
            </a:r>
            <a:r>
              <a:rPr lang="en-US" altLang="zh-CN" sz="2800" b="1" kern="100" dirty="0">
                <a:solidFill>
                  <a:srgbClr val="C00000"/>
                </a:solidFill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阅读下面这首诗，然后回答问题。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春　思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贾　至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草色青青柳色黄，桃花历乱李花香。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东风不为吹愁去，春日偏能惹恨长。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请说说这首诗的构思脉络。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06574" y="4180812"/>
            <a:ext cx="11273868" cy="24893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06574" y="4006402"/>
            <a:ext cx="11223676" cy="262659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先写景，后抒情：先选取草色、柳色、桃花、李花等典型春景表现春日之美，再用东风不消愁、春日惹恨长来点明春思。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或：先写春天的色彩；次写春天的繁花；接着写不解愁的春风；最后写春日惹恨，点明春思。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27054" y="3462854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答案</a:t>
            </a:r>
            <a:endParaRPr lang="zh-CN" altLang="en-US" sz="2400" dirty="0" smtClean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hlinkClick r:id="rId2" action="ppaction://hlinksldjump"/>
          </p:cNvPr>
          <p:cNvSpPr txBox="1"/>
          <p:nvPr/>
        </p:nvSpPr>
        <p:spPr>
          <a:xfrm>
            <a:off x="5823019" y="3462853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解析</a:t>
            </a:r>
          </a:p>
        </p:txBody>
      </p:sp>
    </p:spTree>
    <p:extLst>
      <p:ext uri="{BB962C8B-B14F-4D97-AF65-F5344CB8AC3E}">
        <p14:creationId xmlns:p14="http://schemas.microsoft.com/office/powerpoint/2010/main" val="163970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/>
      <p:bldP spid="1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06574" y="1113963"/>
            <a:ext cx="11273868" cy="21600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17150" y="1162270"/>
            <a:ext cx="11002525" cy="197949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该诗首句从草色、柳色写起；次句写桃花、李花，继续从色彩角度写生机盎然的春光；第三句转写诗人的愁恨；第四句以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春日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结景，以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恨长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结情。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61355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22598" y="448385"/>
            <a:ext cx="10893589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如果分阶梯、有侧重地把握这四个结构特点，不仅可以把握诗的具体内容、结构层次，更可以把握全诗的内容主旨及诗人的思想感情，为准确解题奠定基础。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起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在古诗词中，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起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句就是开头，或写景，或叙事，或抒情，或议论，方式多样。其作用主要有两种：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点明题旨，统领全诗，奠定感情基调；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托物起兴，烘托铺垫，渲染映衬。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63792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75356" y="-3451"/>
            <a:ext cx="11223676" cy="537746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C00000"/>
                </a:solidFill>
                <a:latin typeface="Times New Roman"/>
                <a:ea typeface="微软雅黑"/>
                <a:cs typeface="Times New Roman"/>
              </a:rPr>
              <a:t>边练边悟</a:t>
            </a:r>
            <a:r>
              <a:rPr lang="en-US" altLang="zh-CN" sz="2800" b="1" kern="100" dirty="0">
                <a:solidFill>
                  <a:srgbClr val="C00000"/>
                </a:solidFill>
                <a:latin typeface="Times New Roman"/>
                <a:ea typeface="华文细黑"/>
                <a:cs typeface="Courier New"/>
              </a:rPr>
              <a:t>6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阅读下面这首诗，然后回答问题。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东坡</a:t>
            </a:r>
            <a:r>
              <a:rPr lang="en-US" altLang="zh-CN" sz="2800" b="1" kern="100" baseline="30000" dirty="0">
                <a:latin typeface="宋体"/>
                <a:ea typeface="华文细黑"/>
                <a:cs typeface="Times New Roman"/>
              </a:rPr>
              <a:t>①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苏　轼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雨洗东坡月色清，市人行尽野人行。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莫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嫌荦确</a:t>
            </a:r>
            <a:r>
              <a:rPr lang="en-US" altLang="zh-CN" sz="2800" kern="100" baseline="300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坡头路，自爱铿然曳杖声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C00000"/>
                </a:solidFill>
                <a:latin typeface="Times New Roman"/>
                <a:ea typeface="华文细黑"/>
                <a:cs typeface="Times New Roman"/>
              </a:rPr>
              <a:t>注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此诗为苏轼贬官黄州时所作。东坡，是苏轼在黄州居住与躬耕之所。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荦确：山多大石貌。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第一句在全诗中有何作用？请简要赏析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6574" y="5273467"/>
            <a:ext cx="11273868" cy="14132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6574" y="5229994"/>
            <a:ext cx="11223676" cy="133316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第一句是全诗的铺垫，描绘出一幅雨后东坡的月夜图，营造了一种清明幽静的气氛，以映衬作者心灵明澈的精神境界。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0212" y="4640335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 答案</a:t>
            </a:r>
          </a:p>
        </p:txBody>
      </p:sp>
    </p:spTree>
    <p:extLst>
      <p:ext uri="{BB962C8B-B14F-4D97-AF65-F5344CB8AC3E}">
        <p14:creationId xmlns:p14="http://schemas.microsoft.com/office/powerpoint/2010/main" val="333159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64089" y="-17259"/>
            <a:ext cx="11563765" cy="709653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5000"/>
              </a:lnSpc>
              <a:spcAft>
                <a:spcPts val="0"/>
              </a:spcAft>
            </a:pPr>
            <a:r>
              <a:rPr lang="en-US" altLang="zh-CN" sz="27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en-US" altLang="zh-CN" sz="27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700" kern="100" dirty="0">
                <a:latin typeface="Times New Roman"/>
                <a:ea typeface="华文细黑"/>
                <a:cs typeface="Times New Roman"/>
              </a:rPr>
              <a:t>承</a:t>
            </a:r>
            <a:r>
              <a:rPr lang="en-US" altLang="zh-CN" sz="2700" kern="100" dirty="0">
                <a:latin typeface="宋体"/>
                <a:ea typeface="华文细黑"/>
                <a:cs typeface="Times New Roman"/>
              </a:rPr>
              <a:t>”</a:t>
            </a:r>
            <a:endParaRPr lang="zh-CN" altLang="zh-CN" sz="2700" kern="100" dirty="0">
              <a:latin typeface="宋体"/>
              <a:cs typeface="Courier New"/>
            </a:endParaRPr>
          </a:p>
          <a:p>
            <a:pPr algn="just">
              <a:lnSpc>
                <a:spcPct val="135000"/>
              </a:lnSpc>
              <a:spcAft>
                <a:spcPts val="0"/>
              </a:spcAft>
            </a:pPr>
            <a:r>
              <a:rPr lang="zh-CN" altLang="zh-CN" sz="2700" kern="100" dirty="0">
                <a:latin typeface="Times New Roman"/>
                <a:ea typeface="华文细黑"/>
                <a:cs typeface="Times New Roman"/>
              </a:rPr>
              <a:t>在古诗词中，</a:t>
            </a:r>
            <a:r>
              <a:rPr lang="en-US" altLang="zh-CN" sz="27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700" kern="100" dirty="0">
                <a:latin typeface="Times New Roman"/>
                <a:ea typeface="华文细黑"/>
                <a:cs typeface="Times New Roman"/>
              </a:rPr>
              <a:t>承</a:t>
            </a:r>
            <a:r>
              <a:rPr lang="en-US" altLang="zh-CN" sz="27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700" kern="100" dirty="0">
                <a:latin typeface="Times New Roman"/>
                <a:ea typeface="华文细黑"/>
                <a:cs typeface="Times New Roman"/>
              </a:rPr>
              <a:t>句或写景，或叙事，或抒情，或议论，与</a:t>
            </a:r>
            <a:r>
              <a:rPr lang="en-US" altLang="zh-CN" sz="27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700" kern="100" dirty="0">
                <a:latin typeface="Times New Roman"/>
                <a:ea typeface="华文细黑"/>
                <a:cs typeface="Times New Roman"/>
              </a:rPr>
              <a:t>起</a:t>
            </a:r>
            <a:r>
              <a:rPr lang="en-US" altLang="zh-CN" sz="27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700" kern="100" dirty="0">
                <a:latin typeface="Times New Roman"/>
                <a:ea typeface="华文细黑"/>
                <a:cs typeface="Times New Roman"/>
              </a:rPr>
              <a:t>句自然衔接，是</a:t>
            </a:r>
            <a:r>
              <a:rPr lang="en-US" altLang="zh-CN" sz="27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700" kern="100" dirty="0">
                <a:latin typeface="Times New Roman"/>
                <a:ea typeface="华文细黑"/>
                <a:cs typeface="Times New Roman"/>
              </a:rPr>
              <a:t>起</a:t>
            </a:r>
            <a:r>
              <a:rPr lang="en-US" altLang="zh-CN" sz="27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700" kern="100" dirty="0">
                <a:latin typeface="Times New Roman"/>
                <a:ea typeface="华文细黑"/>
                <a:cs typeface="Times New Roman"/>
              </a:rPr>
              <a:t>的延伸、拓展。</a:t>
            </a:r>
            <a:r>
              <a:rPr lang="en-US" altLang="zh-CN" sz="27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700" kern="100" dirty="0">
                <a:latin typeface="Times New Roman"/>
                <a:ea typeface="华文细黑"/>
                <a:cs typeface="Times New Roman"/>
              </a:rPr>
              <a:t>承</a:t>
            </a:r>
            <a:r>
              <a:rPr lang="en-US" altLang="zh-CN" sz="27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700" kern="100" dirty="0">
                <a:latin typeface="Times New Roman"/>
                <a:ea typeface="华文细黑"/>
                <a:cs typeface="Times New Roman"/>
              </a:rPr>
              <a:t>的形式有总接、分承、明顺、暗接、欲扬先抑、欲抑先扬等。其主要作用有：</a:t>
            </a:r>
            <a:r>
              <a:rPr lang="en-US" altLang="zh-CN" sz="27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700" kern="100" dirty="0">
                <a:latin typeface="Times New Roman"/>
                <a:ea typeface="华文细黑"/>
                <a:cs typeface="Times New Roman"/>
              </a:rPr>
              <a:t>承上启下，</a:t>
            </a:r>
            <a:r>
              <a:rPr lang="en-US" altLang="zh-CN" sz="27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700" kern="100" dirty="0">
                <a:latin typeface="Times New Roman"/>
                <a:ea typeface="华文细黑"/>
                <a:cs typeface="Times New Roman"/>
              </a:rPr>
              <a:t>铺垫下文</a:t>
            </a:r>
            <a:r>
              <a:rPr lang="zh-CN" altLang="zh-CN" sz="27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7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5000"/>
              </a:lnSpc>
              <a:spcAft>
                <a:spcPts val="0"/>
              </a:spcAft>
            </a:pPr>
            <a:r>
              <a:rPr lang="zh-CN" altLang="zh-CN" sz="2700" b="1" kern="100" dirty="0">
                <a:solidFill>
                  <a:srgbClr val="C00000"/>
                </a:solidFill>
                <a:latin typeface="Times New Roman"/>
                <a:ea typeface="微软雅黑"/>
                <a:cs typeface="Times New Roman"/>
              </a:rPr>
              <a:t>边练边悟</a:t>
            </a:r>
            <a:r>
              <a:rPr lang="en-US" altLang="zh-CN" sz="2700" b="1" kern="100" dirty="0">
                <a:solidFill>
                  <a:srgbClr val="C00000"/>
                </a:solidFill>
                <a:latin typeface="Times New Roman"/>
                <a:ea typeface="华文细黑"/>
                <a:cs typeface="Courier New"/>
              </a:rPr>
              <a:t>7</a:t>
            </a:r>
            <a:r>
              <a:rPr lang="zh-CN" altLang="zh-CN" sz="27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700" kern="100" dirty="0">
                <a:latin typeface="Times New Roman"/>
                <a:ea typeface="华文细黑"/>
                <a:cs typeface="Courier New"/>
              </a:rPr>
              <a:t>(2011·</a:t>
            </a:r>
            <a:r>
              <a:rPr lang="zh-CN" altLang="zh-CN" sz="2700" kern="100" dirty="0">
                <a:latin typeface="Times New Roman"/>
                <a:ea typeface="华文细黑"/>
                <a:cs typeface="Times New Roman"/>
              </a:rPr>
              <a:t>山东</a:t>
            </a:r>
            <a:r>
              <a:rPr lang="en-US" altLang="zh-CN" sz="27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700" kern="100" dirty="0">
                <a:latin typeface="Times New Roman"/>
                <a:ea typeface="华文细黑"/>
                <a:cs typeface="Times New Roman"/>
              </a:rPr>
              <a:t>阅读下面这首唐诗，然后回答问题。</a:t>
            </a:r>
            <a:endParaRPr lang="zh-CN" altLang="zh-CN" sz="2700" kern="100" dirty="0">
              <a:latin typeface="宋体"/>
              <a:cs typeface="Courier New"/>
            </a:endParaRPr>
          </a:p>
          <a:p>
            <a:pPr algn="ctr">
              <a:lnSpc>
                <a:spcPct val="135000"/>
              </a:lnSpc>
              <a:spcAft>
                <a:spcPts val="0"/>
              </a:spcAft>
            </a:pPr>
            <a:r>
              <a:rPr lang="zh-CN" altLang="zh-CN" sz="2700" b="1" kern="100" dirty="0">
                <a:latin typeface="Times New Roman"/>
                <a:ea typeface="华文细黑"/>
                <a:cs typeface="Times New Roman"/>
              </a:rPr>
              <a:t>咏山泉</a:t>
            </a:r>
            <a:endParaRPr lang="zh-CN" altLang="zh-CN" sz="2700" b="1" kern="100" dirty="0">
              <a:latin typeface="宋体"/>
              <a:cs typeface="Courier New"/>
            </a:endParaRPr>
          </a:p>
          <a:p>
            <a:pPr algn="ctr">
              <a:lnSpc>
                <a:spcPct val="135000"/>
              </a:lnSpc>
              <a:spcAft>
                <a:spcPts val="0"/>
              </a:spcAft>
            </a:pPr>
            <a:r>
              <a:rPr lang="zh-CN" altLang="zh-CN" sz="2700" kern="100" dirty="0">
                <a:latin typeface="Times New Roman"/>
                <a:ea typeface="华文细黑"/>
                <a:cs typeface="Times New Roman"/>
              </a:rPr>
              <a:t>储光羲</a:t>
            </a:r>
            <a:endParaRPr lang="zh-CN" altLang="zh-CN" sz="2700" kern="100" dirty="0">
              <a:latin typeface="宋体"/>
              <a:cs typeface="Courier New"/>
            </a:endParaRPr>
          </a:p>
          <a:p>
            <a:pPr algn="ctr">
              <a:lnSpc>
                <a:spcPct val="135000"/>
              </a:lnSpc>
              <a:spcAft>
                <a:spcPts val="0"/>
              </a:spcAft>
            </a:pPr>
            <a:r>
              <a:rPr lang="zh-CN" altLang="zh-CN" sz="2700" kern="100" dirty="0">
                <a:latin typeface="Times New Roman"/>
                <a:ea typeface="华文细黑"/>
                <a:cs typeface="Times New Roman"/>
              </a:rPr>
              <a:t>山中有流水，借问不知名。</a:t>
            </a:r>
            <a:endParaRPr lang="zh-CN" altLang="zh-CN" sz="2700" kern="100" dirty="0">
              <a:latin typeface="宋体"/>
              <a:cs typeface="Courier New"/>
            </a:endParaRPr>
          </a:p>
          <a:p>
            <a:pPr algn="ctr">
              <a:lnSpc>
                <a:spcPct val="135000"/>
              </a:lnSpc>
              <a:spcAft>
                <a:spcPts val="0"/>
              </a:spcAft>
            </a:pPr>
            <a:r>
              <a:rPr lang="zh-CN" altLang="zh-CN" sz="2700" kern="100" dirty="0">
                <a:latin typeface="Times New Roman"/>
                <a:ea typeface="华文细黑"/>
                <a:cs typeface="Times New Roman"/>
              </a:rPr>
              <a:t>映地为天色，飞空作雨声。</a:t>
            </a:r>
            <a:endParaRPr lang="zh-CN" altLang="zh-CN" sz="2700" kern="100" dirty="0">
              <a:latin typeface="宋体"/>
              <a:cs typeface="Courier New"/>
            </a:endParaRPr>
          </a:p>
          <a:p>
            <a:pPr algn="ctr">
              <a:lnSpc>
                <a:spcPct val="135000"/>
              </a:lnSpc>
              <a:spcAft>
                <a:spcPts val="0"/>
              </a:spcAft>
            </a:pPr>
            <a:r>
              <a:rPr lang="zh-CN" altLang="zh-CN" sz="2700" kern="100" dirty="0">
                <a:latin typeface="Times New Roman"/>
                <a:ea typeface="华文细黑"/>
                <a:cs typeface="Times New Roman"/>
              </a:rPr>
              <a:t>转来深涧满，分出小池平。</a:t>
            </a:r>
            <a:endParaRPr lang="zh-CN" altLang="zh-CN" sz="2700" kern="100" dirty="0">
              <a:latin typeface="宋体"/>
              <a:cs typeface="Courier New"/>
            </a:endParaRPr>
          </a:p>
          <a:p>
            <a:pPr algn="ctr">
              <a:lnSpc>
                <a:spcPct val="135000"/>
              </a:lnSpc>
              <a:spcAft>
                <a:spcPts val="0"/>
              </a:spcAft>
            </a:pPr>
            <a:r>
              <a:rPr lang="zh-CN" altLang="zh-CN" sz="2700" kern="100" dirty="0">
                <a:latin typeface="Times New Roman"/>
                <a:ea typeface="华文细黑"/>
                <a:cs typeface="Times New Roman"/>
              </a:rPr>
              <a:t>恬淡无人见，年年长自清。</a:t>
            </a:r>
            <a:endParaRPr lang="zh-CN" altLang="zh-CN" sz="2700" kern="100" dirty="0">
              <a:latin typeface="宋体"/>
              <a:cs typeface="Courier New"/>
            </a:endParaRPr>
          </a:p>
          <a:p>
            <a:pPr algn="just">
              <a:lnSpc>
                <a:spcPct val="135000"/>
              </a:lnSpc>
              <a:spcAft>
                <a:spcPts val="0"/>
              </a:spcAft>
            </a:pPr>
            <a:r>
              <a:rPr lang="zh-CN" altLang="zh-CN" sz="2700" kern="100" dirty="0">
                <a:latin typeface="Times New Roman"/>
                <a:ea typeface="华文细黑"/>
                <a:cs typeface="Times New Roman"/>
              </a:rPr>
              <a:t>结合全诗，简要分析</a:t>
            </a:r>
            <a:r>
              <a:rPr lang="en-US" altLang="zh-CN" sz="27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700" kern="100" dirty="0">
                <a:latin typeface="Times New Roman"/>
                <a:ea typeface="华文细黑"/>
                <a:cs typeface="Times New Roman"/>
              </a:rPr>
              <a:t>映地为天色，飞空作雨声</a:t>
            </a:r>
            <a:r>
              <a:rPr lang="en-US" altLang="zh-CN" sz="27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700" kern="100" dirty="0">
                <a:latin typeface="Times New Roman"/>
                <a:ea typeface="华文细黑"/>
                <a:cs typeface="Times New Roman"/>
              </a:rPr>
              <a:t>的妙处。</a:t>
            </a:r>
            <a:endParaRPr lang="zh-CN" altLang="zh-CN" sz="27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TextBox 2">
            <a:hlinkClick r:id="rId2" action="ppaction://hlinksldjump"/>
          </p:cNvPr>
          <p:cNvSpPr txBox="1"/>
          <p:nvPr/>
        </p:nvSpPr>
        <p:spPr>
          <a:xfrm>
            <a:off x="9407574" y="6210114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 答案</a:t>
            </a:r>
          </a:p>
        </p:txBody>
      </p:sp>
      <p:sp>
        <p:nvSpPr>
          <p:cNvPr id="4" name="TextBox 3">
            <a:hlinkClick r:id="rId3" action="ppaction://hlinksldjump"/>
          </p:cNvPr>
          <p:cNvSpPr txBox="1"/>
          <p:nvPr/>
        </p:nvSpPr>
        <p:spPr>
          <a:xfrm>
            <a:off x="10503539" y="6210113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解析</a:t>
            </a:r>
            <a:endParaRPr lang="zh-CN" altLang="en-US" sz="2400" dirty="0" smtClean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42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01665" y="461822"/>
            <a:ext cx="11563765" cy="58982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8414" y="477466"/>
            <a:ext cx="11112550" cy="5858246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[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专题微语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]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古诗鉴赏，其前提是要读懂诗歌。对于命题者来说，如何引导考生先读懂后鉴赏，命题的导向至关重要。对于考生来说，能否全面理解、深刻领悟作品的内容和技巧，能否读懂诗歌极其关键。因此，必须扭转轻读诗、重做题的倾向，我们应沉下心来，反复咀嚼，一定要重视古诗本身给我们传达的内容，从而来解读古诗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在考场上，究竟怎样才算读懂了一首诗歌呢？一是明白表层意思：能翻译出大意，把握如时间、地点、人物、事件、景物等基本内容；二是领会深层意思，即能看出写了什么意境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形象、氛围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，表达了什么情感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情绪、心境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，反映了什么思想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态度、观点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480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06574" y="909514"/>
            <a:ext cx="11273868" cy="43163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1618" y="1071408"/>
            <a:ext cx="10893589" cy="391848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这两句从声与色的角度描写了山泉的情态。山泉平缓流淌时，清澈见底，水面映照天光云色；凌空而下时，水石相激，作风雨之声。山泉虽然无名，却有映地照天、兴风作雨的奇观。这两句与前面两句形成了先抑后扬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欲扬先抑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的效果。前两句写山泉的平凡无名，为抑；这两句凸现泉流山中的奇观，为扬。如此描写也为最后两句称赞山泉做了铺垫。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TextBox 3">
            <a:hlinkClick r:id="rId2" action="ppaction://hlinksldjump"/>
          </p:cNvPr>
          <p:cNvSpPr txBox="1"/>
          <p:nvPr/>
        </p:nvSpPr>
        <p:spPr>
          <a:xfrm>
            <a:off x="10734489" y="6400130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解析</a:t>
            </a:r>
            <a:endParaRPr lang="zh-CN" altLang="en-US" sz="2400" dirty="0" smtClean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6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406574" y="653341"/>
            <a:ext cx="11273868" cy="32805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25546" y="947987"/>
            <a:ext cx="10785732" cy="262582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映地为天色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是从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色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的方面写出山泉之清澈见底，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飞空作雨声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是从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声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的方面写出山泉凌空而下水石相激的情形。另外，从上下文看，此联与前一联形成欲扬先抑之势，同时为最后两句的称赞做了铺垫。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TextBox 3">
            <a:hlinkClick r:id="rId2" action="ppaction://hlinksldjump"/>
          </p:cNvPr>
          <p:cNvSpPr txBox="1"/>
          <p:nvPr/>
        </p:nvSpPr>
        <p:spPr>
          <a:xfrm>
            <a:off x="10734489" y="6400130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答案</a:t>
            </a:r>
            <a:endParaRPr lang="zh-CN" altLang="en-US" sz="2400" dirty="0" smtClean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96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22598" y="794553"/>
            <a:ext cx="10893589" cy="357018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6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转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endParaRPr lang="zh-CN" altLang="zh-CN" sz="1000" kern="100" dirty="0">
              <a:latin typeface="宋体"/>
              <a:cs typeface="Courier New"/>
            </a:endParaRPr>
          </a:p>
          <a:p>
            <a:pPr algn="just">
              <a:lnSpc>
                <a:spcPct val="16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在古诗词中，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转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句在绝句里是第三句，在律诗中指颈联，在词中多指过片。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转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句十分关键，往往由物及人，由景及情，由事及理，由浅入深，从正到反，思路的转换体现诗意的跳宕转折。抓住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转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句特点对解读诗意也很关键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2611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75356" y="648844"/>
            <a:ext cx="11223676" cy="391925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C00000"/>
                </a:solidFill>
                <a:latin typeface="Times New Roman"/>
                <a:ea typeface="微软雅黑"/>
                <a:cs typeface="Times New Roman"/>
              </a:rPr>
              <a:t>边练边悟</a:t>
            </a:r>
            <a:r>
              <a:rPr lang="en-US" altLang="zh-CN" sz="2800" b="1" kern="100" dirty="0">
                <a:solidFill>
                  <a:srgbClr val="C00000"/>
                </a:solidFill>
                <a:latin typeface="Times New Roman"/>
                <a:ea typeface="华文细黑"/>
                <a:cs typeface="Courier New"/>
              </a:rPr>
              <a:t>8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　阅读下面这首诗，然后回答问题。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ctr">
              <a:lnSpc>
                <a:spcPct val="150000"/>
              </a:lnSpc>
            </a:pPr>
            <a:r>
              <a:rPr lang="zh-CN" altLang="zh-CN" sz="2800" b="1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望湖楼晚景</a:t>
            </a:r>
            <a:endParaRPr lang="zh-CN" altLang="zh-CN" sz="1050" b="1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ctr">
              <a:lnSpc>
                <a:spcPct val="150000"/>
              </a:lnSpc>
            </a:pP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苏　轼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ctr">
              <a:lnSpc>
                <a:spcPct val="150000"/>
              </a:lnSpc>
            </a:pP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横风吹雨入楼斜，壮观应须好句夸。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ctr">
              <a:lnSpc>
                <a:spcPct val="150000"/>
              </a:lnSpc>
            </a:pP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雨过潮平江海碧，电光时掣紫金蛇。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第三句描写相对静止的画面，请说说它的作用。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 </a:t>
            </a:r>
            <a:endParaRPr lang="zh-CN" altLang="zh-CN" sz="10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6574" y="4720266"/>
            <a:ext cx="11051729" cy="797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7962" y="4663784"/>
            <a:ext cx="11223676" cy="68683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从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横风吹雨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转入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雨过潮平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，为描写雷电蓄势，承上启下。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26177" y="4050968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 答案</a:t>
            </a:r>
          </a:p>
        </p:txBody>
      </p:sp>
    </p:spTree>
    <p:extLst>
      <p:ext uri="{BB962C8B-B14F-4D97-AF65-F5344CB8AC3E}">
        <p14:creationId xmlns:p14="http://schemas.microsoft.com/office/powerpoint/2010/main" val="389924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74225" y="549474"/>
            <a:ext cx="10893589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合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在古诗词中，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合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是结句，全诗不论写景、抒情、叙事、阐理，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合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句水到渠成，往往是诗歌主旨或诗人感情的凝聚之处。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合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句的作用一般有三种：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呼应开篇或诗题，圆合首尾；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对比前文或总结全诗，卒章显志；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以景结情，含蓄蕴藉，余味无穷。古诗词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合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的方式有很多，但基本上分为两类：一是直笔明接，即直接抒情、言志、阐理；二是曲笔收束，用折射、暗示、象征等手法曲折表达作者的感情、寄托诗歌的主旨。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1258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75356" y="333450"/>
            <a:ext cx="11223676" cy="391925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C00000"/>
                </a:solidFill>
                <a:latin typeface="Times New Roman"/>
                <a:ea typeface="微软雅黑"/>
                <a:cs typeface="Times New Roman"/>
              </a:rPr>
              <a:t>边练边悟</a:t>
            </a:r>
            <a:r>
              <a:rPr lang="en-US" altLang="zh-CN" sz="2800" b="1" kern="100" dirty="0">
                <a:solidFill>
                  <a:srgbClr val="C00000"/>
                </a:solidFill>
                <a:latin typeface="Times New Roman"/>
                <a:ea typeface="华文细黑"/>
                <a:cs typeface="Courier New"/>
              </a:rPr>
              <a:t>9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阅读下面这首诗，然后回答问题。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碛中作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岑　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走马西来欲到天，辞家见月两回圆。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今夜未知何处宿，平沙万里绝人烟。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试赏析本诗末句的作用。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60826" y="4355552"/>
            <a:ext cx="11162246" cy="20898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84194" y="4348390"/>
            <a:ext cx="11112550" cy="197949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本诗末句并不正面回答第三句的疑问，而是以景结情，描写明月照耀下的朦胧、沉寂、荒无人烟的莽莽平沙，气象阔大，含蓄地暗示了戍边将士风餐露宿的艰苦生活，余味无穷。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67014" y="3735574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 答案</a:t>
            </a:r>
          </a:p>
        </p:txBody>
      </p:sp>
    </p:spTree>
    <p:extLst>
      <p:ext uri="{BB962C8B-B14F-4D97-AF65-F5344CB8AC3E}">
        <p14:creationId xmlns:p14="http://schemas.microsoft.com/office/powerpoint/2010/main" val="2417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05192" y="270284"/>
            <a:ext cx="11002525" cy="632786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6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利用律诗中间两联对仗特点理解诗意，甚至艺术手法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16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对仗，就是对偶，只在律诗中称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对仗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。对仗，从内容角度可分为正对、反对、串对三种。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正对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是指上下句从两个不同角度来说明同一个道理。如李白《登金陵凤凰台》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吴宫花草埋幽径，晋代衣冠成古丘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，从两个时代的角度抒发人事代谢、怀古伤今之情。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反对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是指上下两句意义上互为对立。如高适《燕歌行》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战士军前半死生，美人帐下犹歌舞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，就是把军中战士和将帅的两种生活放置在一起，构成反差，从而抒发忧愤之情。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串对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是指构成对偶的上下两句在语意上有承接、因果、</a:t>
            </a:r>
            <a:r>
              <a:rPr lang="zh-CN" altLang="zh-CN" sz="2800" kern="100" spc="100" dirty="0">
                <a:latin typeface="Times New Roman"/>
                <a:ea typeface="华文细黑"/>
                <a:cs typeface="Times New Roman"/>
              </a:rPr>
              <a:t>假设等各种语法关系的一种对偶形式，亦</a:t>
            </a:r>
            <a:r>
              <a:rPr lang="zh-CN" altLang="zh-CN" sz="2800" kern="100" spc="100" dirty="0" smtClean="0">
                <a:latin typeface="Times New Roman"/>
                <a:ea typeface="华文细黑"/>
                <a:cs typeface="Times New Roman"/>
              </a:rPr>
              <a:t>称</a:t>
            </a:r>
            <a:endParaRPr lang="zh-CN" altLang="zh-CN" sz="1050" kern="100" spc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5803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74225" y="729157"/>
            <a:ext cx="10893589" cy="428481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6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流水对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走马对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。如杜甫《闻官军收河南河北》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即从巴峡穿巫峡，便下襄阳向洛阳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，两句说的是从四川出三峡而北上的行程，前后一贯，又有次序。分清对仗种类，可以更好地理解诗的内容。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6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另外，根据律诗上下句词性相对、结构相同的形式特点还可以帮助我们理解诗句的意思。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8381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74225" y="477466"/>
            <a:ext cx="10893589" cy="5211146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二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细读，反复品读正文</a:t>
            </a:r>
            <a:endParaRPr lang="zh-CN" altLang="zh-CN" sz="105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中国古典诗歌大都篇幅短小，钱钟书用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闪电战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来形容古诗鉴赏。而其语言高度凝练、概括、含蓄而有跳跃性。因此，读诗时千万不能匆匆一扫而过，而应一个字一个字地品读，边读边想其意，力求还原诗歌画面。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阅读步骤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多读全诗。力求在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分钟左右至少读三遍诗，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读书百遍，其义自见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，先对全诗有个总体印象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6007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74225" y="477466"/>
            <a:ext cx="10893589" cy="5211146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找出诗中的写景、写物、写人的名词，当然更重要的是融入情感的形象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意象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，弄清全诗写了什么。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找出这些名词或前或后的动词、形容词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如惜、怨、悲、空、独等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，弄清全诗的感情基调。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抓住重点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抓住意象。意象是意中之象，是客观物象经过诗人的感情活动而创造出来的独特形象。意象就是诗歌看得见的灵魂，抓住一首诗的意象就等于获得解读该诗的一把金钥匙。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70377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>
            <a:off x="2508939" y="2373676"/>
            <a:ext cx="68727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2508939" y="4437830"/>
            <a:ext cx="68727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hlinkClick r:id="rId2" action="ppaction://hlinksldjump"/>
          </p:cNvPr>
          <p:cNvSpPr txBox="1"/>
          <p:nvPr/>
        </p:nvSpPr>
        <p:spPr>
          <a:xfrm>
            <a:off x="2385898" y="1850456"/>
            <a:ext cx="4645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3114A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Ⅰ  </a:t>
            </a:r>
            <a:r>
              <a:rPr lang="zh-CN" altLang="en-US" sz="2800" b="1" dirty="0" smtClean="0">
                <a:solidFill>
                  <a:srgbClr val="3114A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掌握读懂古诗的基本方法</a:t>
            </a:r>
            <a:endParaRPr lang="zh-CN" altLang="en-US" sz="2800" b="1" dirty="0">
              <a:solidFill>
                <a:srgbClr val="3114AC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2508939" y="3405753"/>
            <a:ext cx="68727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hlinkClick r:id="rId3" action="ppaction://hlinksldjump"/>
          </p:cNvPr>
          <p:cNvSpPr txBox="1"/>
          <p:nvPr/>
        </p:nvSpPr>
        <p:spPr>
          <a:xfrm>
            <a:off x="2385898" y="2882571"/>
            <a:ext cx="6661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3114A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Ⅱ  </a:t>
            </a:r>
            <a:r>
              <a:rPr lang="zh-CN" altLang="en-US" sz="2800" b="1" dirty="0" smtClean="0">
                <a:solidFill>
                  <a:srgbClr val="3114A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题材入手，由类及篇，合理猜读</a:t>
            </a:r>
            <a:endParaRPr lang="zh-CN" altLang="en-US" sz="2800" b="1" dirty="0">
              <a:solidFill>
                <a:srgbClr val="3114AC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2733675" cy="795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0" y="396912"/>
            <a:ext cx="2733675" cy="400110"/>
          </a:xfrm>
          <a:prstGeom prst="rect">
            <a:avLst/>
          </a:prstGeom>
          <a:solidFill>
            <a:schemeClr val="accent6">
              <a:lumMod val="75000"/>
              <a:alpha val="5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内容索引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1">
            <a:hlinkClick r:id="rId5" action="ppaction://hlinksldjump"/>
          </p:cNvPr>
          <p:cNvSpPr txBox="1"/>
          <p:nvPr/>
        </p:nvSpPr>
        <p:spPr>
          <a:xfrm>
            <a:off x="2385898" y="3914686"/>
            <a:ext cx="730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3114A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知识储备   读懂诗歌中需要注意的特殊词语</a:t>
            </a:r>
            <a:endParaRPr lang="zh-CN" altLang="en-US" sz="2800" b="1" dirty="0">
              <a:solidFill>
                <a:srgbClr val="3114AC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26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75356" y="369215"/>
            <a:ext cx="11223676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C00000"/>
                </a:solidFill>
                <a:latin typeface="Times New Roman"/>
                <a:ea typeface="微软雅黑"/>
                <a:cs typeface="Times New Roman"/>
              </a:rPr>
              <a:t>边练边悟</a:t>
            </a:r>
            <a:r>
              <a:rPr lang="en-US" altLang="zh-CN" sz="2800" b="1" kern="100" dirty="0">
                <a:solidFill>
                  <a:srgbClr val="C00000"/>
                </a:solidFill>
                <a:latin typeface="Times New Roman"/>
                <a:ea typeface="华文细黑"/>
                <a:cs typeface="Courier New"/>
              </a:rPr>
              <a:t>10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阅读下面这首词，然后回答问题。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钓船归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贺　铸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indent="71755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绿净春深好染衣。际柴扉。溶溶漾漾白鸥飞。两忘机。　　南去北来徒自老，故人稀。夕阳长送钓船归。鳜鱼肥。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请结合词中意象分析该词所表达的情感。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6574" y="4401663"/>
            <a:ext cx="11273868" cy="219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6574" y="4419541"/>
            <a:ext cx="11223676" cy="197949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词人通过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钓船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柴扉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白鸥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鳜鱼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等意象的描写，展现出田园生活的自然之美，寓示了词人自甘淡泊，以隐居为乐，不再以世事萦怀的内心世界。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87294" y="3726727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 答案</a:t>
            </a:r>
          </a:p>
        </p:txBody>
      </p:sp>
    </p:spTree>
    <p:extLst>
      <p:ext uri="{BB962C8B-B14F-4D97-AF65-F5344CB8AC3E}">
        <p14:creationId xmlns:p14="http://schemas.microsoft.com/office/powerpoint/2010/main" val="404990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38498" y="73889"/>
            <a:ext cx="11335913" cy="675874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捕捉、咀嚼诗歌中主观色彩较浓的词语、句子。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从传达诗歌情感、主旨的程度上看，关键词有显性与隐性之说。显性关键词是可以明显看出诗歌情感类型的词语，如包含</a:t>
            </a:r>
            <a:r>
              <a:rPr lang="en-US" altLang="zh-CN" sz="2800" kern="100" spc="7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spc="70" dirty="0">
                <a:latin typeface="Times New Roman"/>
                <a:ea typeface="华文细黑"/>
                <a:cs typeface="Times New Roman"/>
              </a:rPr>
              <a:t>愁</a:t>
            </a:r>
            <a:r>
              <a:rPr lang="en-US" altLang="zh-CN" sz="2800" kern="100" spc="70" dirty="0">
                <a:latin typeface="宋体"/>
                <a:ea typeface="华文细黑"/>
                <a:cs typeface="Times New Roman"/>
              </a:rPr>
              <a:t>”“</a:t>
            </a:r>
            <a:r>
              <a:rPr lang="zh-CN" altLang="zh-CN" sz="2800" kern="100" spc="70" dirty="0">
                <a:latin typeface="Times New Roman"/>
                <a:ea typeface="华文细黑"/>
                <a:cs typeface="Times New Roman"/>
              </a:rPr>
              <a:t>怨</a:t>
            </a:r>
            <a:r>
              <a:rPr lang="en-US" altLang="zh-CN" sz="2800" kern="100" spc="70" dirty="0">
                <a:latin typeface="宋体"/>
                <a:ea typeface="华文细黑"/>
                <a:cs typeface="Times New Roman"/>
              </a:rPr>
              <a:t>”“</a:t>
            </a:r>
            <a:r>
              <a:rPr lang="zh-CN" altLang="zh-CN" sz="2800" kern="100" spc="70" dirty="0">
                <a:latin typeface="Times New Roman"/>
                <a:ea typeface="华文细黑"/>
                <a:cs typeface="Times New Roman"/>
              </a:rPr>
              <a:t>愤</a:t>
            </a:r>
            <a:r>
              <a:rPr lang="en-US" altLang="zh-CN" sz="2800" kern="100" spc="70" dirty="0">
                <a:latin typeface="宋体"/>
                <a:ea typeface="华文细黑"/>
                <a:cs typeface="Times New Roman"/>
              </a:rPr>
              <a:t>”“</a:t>
            </a:r>
            <a:r>
              <a:rPr lang="zh-CN" altLang="zh-CN" sz="2800" kern="100" spc="70" dirty="0">
                <a:latin typeface="Times New Roman"/>
                <a:ea typeface="华文细黑"/>
                <a:cs typeface="Times New Roman"/>
              </a:rPr>
              <a:t>恨</a:t>
            </a:r>
            <a:r>
              <a:rPr lang="en-US" altLang="zh-CN" sz="2800" kern="100" spc="70" dirty="0">
                <a:latin typeface="宋体"/>
                <a:ea typeface="华文细黑"/>
                <a:cs typeface="Times New Roman"/>
              </a:rPr>
              <a:t>”“</a:t>
            </a:r>
            <a:r>
              <a:rPr lang="zh-CN" altLang="zh-CN" sz="2800" kern="100" spc="70" dirty="0">
                <a:latin typeface="Times New Roman"/>
                <a:ea typeface="华文细黑"/>
                <a:cs typeface="Times New Roman"/>
              </a:rPr>
              <a:t>忧</a:t>
            </a:r>
            <a:r>
              <a:rPr lang="en-US" altLang="zh-CN" sz="2800" kern="100" spc="70" dirty="0">
                <a:latin typeface="宋体"/>
                <a:ea typeface="华文细黑"/>
                <a:cs typeface="Times New Roman"/>
              </a:rPr>
              <a:t>”“</a:t>
            </a:r>
            <a:r>
              <a:rPr lang="zh-CN" altLang="zh-CN" sz="2800" kern="100" spc="70" dirty="0">
                <a:latin typeface="Times New Roman"/>
                <a:ea typeface="华文细黑"/>
                <a:cs typeface="Times New Roman"/>
              </a:rPr>
              <a:t>凄</a:t>
            </a:r>
            <a:r>
              <a:rPr lang="en-US" altLang="zh-CN" sz="2800" kern="100" spc="70" dirty="0">
                <a:latin typeface="宋体"/>
                <a:ea typeface="华文细黑"/>
                <a:cs typeface="Times New Roman"/>
              </a:rPr>
              <a:t>”“</a:t>
            </a:r>
            <a:r>
              <a:rPr lang="zh-CN" altLang="zh-CN" sz="2800" kern="100" spc="70" dirty="0">
                <a:latin typeface="Times New Roman"/>
                <a:ea typeface="华文细黑"/>
                <a:cs typeface="Times New Roman"/>
              </a:rPr>
              <a:t>喜</a:t>
            </a:r>
            <a:r>
              <a:rPr lang="en-US" altLang="zh-CN" sz="2800" kern="100" spc="70" dirty="0">
                <a:latin typeface="宋体"/>
                <a:ea typeface="华文细黑"/>
                <a:cs typeface="Times New Roman"/>
              </a:rPr>
              <a:t>”“</a:t>
            </a:r>
            <a:r>
              <a:rPr lang="zh-CN" altLang="zh-CN" sz="2800" kern="100" spc="70" dirty="0">
                <a:latin typeface="Times New Roman"/>
                <a:ea typeface="华文细黑"/>
                <a:cs typeface="Times New Roman"/>
              </a:rPr>
              <a:t>乐</a:t>
            </a:r>
            <a:r>
              <a:rPr lang="en-US" altLang="zh-CN" sz="2800" kern="100" spc="70" dirty="0">
                <a:latin typeface="宋体"/>
                <a:ea typeface="华文细黑"/>
                <a:cs typeface="Times New Roman"/>
              </a:rPr>
              <a:t>”“</a:t>
            </a:r>
            <a:r>
              <a:rPr lang="zh-CN" altLang="zh-CN" sz="2800" kern="100" spc="70" dirty="0">
                <a:latin typeface="Times New Roman"/>
                <a:ea typeface="华文细黑"/>
                <a:cs typeface="Times New Roman"/>
              </a:rPr>
              <a:t>思</a:t>
            </a:r>
            <a:r>
              <a:rPr lang="en-US" altLang="zh-CN" sz="2800" kern="100" spc="70" dirty="0">
                <a:latin typeface="宋体"/>
                <a:ea typeface="华文细黑"/>
                <a:cs typeface="Times New Roman"/>
              </a:rPr>
              <a:t>”“</a:t>
            </a:r>
            <a:r>
              <a:rPr lang="zh-CN" altLang="zh-CN" sz="2800" kern="100" spc="70" dirty="0">
                <a:latin typeface="Times New Roman"/>
                <a:ea typeface="华文细黑"/>
                <a:cs typeface="Times New Roman"/>
              </a:rPr>
              <a:t>怜</a:t>
            </a:r>
            <a:r>
              <a:rPr lang="en-US" altLang="zh-CN" sz="2800" kern="100" spc="70" dirty="0" smtClean="0">
                <a:latin typeface="宋体"/>
                <a:ea typeface="华文细黑"/>
                <a:cs typeface="Times New Roman"/>
              </a:rPr>
              <a:t>”</a:t>
            </a: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泪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”“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闲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怆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怅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等字眼的词语，这些词语多为动词或形容词，表意功能明显，大多数情况下决定了诗歌抒情的方向和基调，这种语言叫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情语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，是需要在第一时间内予以关注的。值得注意的是这些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情语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有时藏在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景语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等其他语言之中。如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细草微风岸，危樯独夜舟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独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就是情感语言，它揭示出诗人的孤独感；如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独行穿落叶，闲坐数流萤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独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闲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就是情感语言，揭示出诗人的孤独、无聊之感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7741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50179" y="621482"/>
            <a:ext cx="11112550" cy="5211146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隐性关键词在传达情感、意图时较为含蓄、间接，但也至关重要。描摹景、物、事、人等要素的词语一般是隐性关键词，它们虽然不是诗眼，但能暗示作者的思想感情，这种语言叫景物语。另有一些典故语，需要通过挖掘典故的本义来探寻作者的用意；含有表达技巧的语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如拟人、比喻、双关、反语、借代等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，需要还原基本义。还有一些表情态、语气的虚词，如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但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惟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空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又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等，也是应该引起注意的隐性关键词。弄清上述隐性词的含义及其表达作用，如同拨开疑云迷雾，能让真相充分显露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2656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82284" y="333450"/>
            <a:ext cx="11112550" cy="585747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每一首诗都有关键句，这些句子往往透露出作者的感情、感悟、观点态度等，读懂了这些句子也就较容易理解诗词的主旨。如《梦游天姥吟留别》中的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安能摧眉折腰事权贵，使我不得开心颜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就揭示了本诗的主旨。又如《琵琶行》中的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同是天涯沦落人，相逢何必曾相识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就表达了诗人的沦落天涯之恨。再如《兵车行》中的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边庭流血成海水，武皇开边意未已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既揭露了战争给人民带来的巨大苦难，又指出了苦难的根源，概括了本诗的主旨。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需要特别说明的是，卒章显志，是古诗词常见的写法，古诗词常在末尾两句点明题旨，阅读时应该重点注意。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0133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16146" y="369215"/>
            <a:ext cx="11223676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C00000"/>
                </a:solidFill>
                <a:latin typeface="Times New Roman"/>
                <a:ea typeface="微软雅黑"/>
                <a:cs typeface="Times New Roman"/>
              </a:rPr>
              <a:t>边练边悟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阅读下面这首词，然后回答问题。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梦江南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温庭筠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indent="71755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spc="100" dirty="0">
                <a:latin typeface="Times New Roman"/>
                <a:ea typeface="华文细黑"/>
                <a:cs typeface="Times New Roman"/>
              </a:rPr>
              <a:t>千万恨，恨极在天涯。山月不知心里事，水风空落眼前花。摇曳碧云斜。</a:t>
            </a:r>
            <a:endParaRPr lang="zh-CN" altLang="zh-CN" sz="1050" kern="100" spc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词中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恨极在天涯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恨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是指什么？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6574" y="5114977"/>
            <a:ext cx="11273868" cy="7698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6574" y="5047220"/>
            <a:ext cx="11223676" cy="68683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思念远隔天涯的心上人的怅恨之情。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87294" y="4408289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 答案</a:t>
            </a:r>
          </a:p>
        </p:txBody>
      </p:sp>
    </p:spTree>
    <p:extLst>
      <p:ext uri="{BB962C8B-B14F-4D97-AF65-F5344CB8AC3E}">
        <p14:creationId xmlns:p14="http://schemas.microsoft.com/office/powerpoint/2010/main" val="29482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16146" y="652859"/>
            <a:ext cx="11223676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阅读下面这首词，然后回答问题。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梦江南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纳兰性德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indent="71755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江南好，城阙尚嵯峨。故物陵前惟石马，遗踪陌上有铜驼。玉树夜深歌。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试分析该词所表达的情感。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2" name="TextBox 11">
            <a:hlinkClick r:id="rId2" action="ppaction://hlinksldjump"/>
          </p:cNvPr>
          <p:cNvSpPr txBox="1"/>
          <p:nvPr/>
        </p:nvSpPr>
        <p:spPr>
          <a:xfrm>
            <a:off x="4799062" y="4037235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 答案</a:t>
            </a:r>
          </a:p>
        </p:txBody>
      </p:sp>
    </p:spTree>
    <p:extLst>
      <p:ext uri="{BB962C8B-B14F-4D97-AF65-F5344CB8AC3E}">
        <p14:creationId xmlns:p14="http://schemas.microsoft.com/office/powerpoint/2010/main" val="318813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84313" y="1629594"/>
            <a:ext cx="11500473" cy="32667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69118" y="1557586"/>
            <a:ext cx="11335913" cy="327592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该词表达了昔盛今衰、朝代更迭、物是人非的感慨和哀伤。开头写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江南好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城阙尚嵯峨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，仿佛美好、威严的景象呼之欲出，但一个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字，一个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惟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字，一个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字，将一派衰颓之气道出，瞬时收敛了开篇的高峻之象，转而铺开昔盛今衰、物是人非的沧桑感慨。最后以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玉树夜深歌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作结，引典入词，更是增添了朝代更迭的哀伤。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1286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26721" y="584333"/>
            <a:ext cx="11223676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+mj-ea"/>
                <a:ea typeface="+mj-ea"/>
                <a:cs typeface="Times New Roman"/>
              </a:rPr>
              <a:t>三、挖掘暗示信息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诗歌中有许多提示性、暗示性信息，如注释和题干等，这些信息很重要，有的还可能是解题的关键。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作者信息的暗示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要真正读懂一首诗，必须知人论世。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知人论世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就是说要了解诗人的思想性格、生活经历、风格流派及其创作的时代背景、目的等。读诗时，必须注意诗人的遭遇、境况，注意诗人所处朝代的国势、朝政等方面的问题。知道了人与世，才能准确把握诗歌的思想感情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8884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26721" y="693490"/>
            <a:ext cx="11223676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这方面的信息有的古代诗歌考题会提供相关的注释，有的属于</a:t>
            </a:r>
            <a:r>
              <a:rPr lang="zh-CN" altLang="zh-CN" sz="2800" kern="10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名家</a:t>
            </a:r>
            <a:r>
              <a:rPr lang="zh-CN" altLang="zh-CN" sz="2800" kern="10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名</a:t>
            </a:r>
            <a:r>
              <a:rPr lang="zh-CN" altLang="zh-CN" sz="2800" kern="100" smtClean="0">
                <a:latin typeface="Times New Roman"/>
                <a:ea typeface="华文细黑"/>
                <a:cs typeface="Times New Roman"/>
              </a:rPr>
              <a:t>篇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则不再加注，需要从平时积累的知识中回忆提取。如：陶渊明淡泊名利、诗风恬淡，杜甫忧国忧民、诗风沉郁，李白傲岸不群、诗风潇洒，辛弃疾、陆游、文天祥国难当头，忧心如焚、慷慨悲壮。王维的多才多艺，能诗，又精通书画和音乐，决定了他的诗的风格为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诗中有画，画中有诗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；信奉佛教，决定了他后期对现实的漠不关心。苏轼思想复杂，儒释道三种思想既矛盾，又统一地渗透到他世界观的各个方面，决定他多次被贬仍能表现出豁达、乐观的精神境界。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22846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26721" y="738928"/>
            <a:ext cx="11223676" cy="5211146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注释的暗示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高考所选诗歌的题材多种多样，大多附有注释。注释有时介绍疑难词语、地名，那是在帮助考生读懂诗句；有时介绍写作背景，那是在暗示考生诗歌的思想主旨；有时介绍相关诗句，那是在暗示考生诗歌的用典或意境；有时介绍作者，那是在暗示考生诗歌的思想情感或写作风格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大凡提供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此诗作于贬官或流放之际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类似注释的诗，肯定与诗人仕途失意、对现实不满，或报国无门、壮志难酬、愤懑孤寂有关。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2592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795163" y="2853730"/>
            <a:ext cx="65982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Ⅰ  </a:t>
            </a:r>
            <a:r>
              <a:rPr lang="zh-CN" altLang="en-US" sz="4000" b="1" dirty="0" smtClean="0">
                <a:solidFill>
                  <a:schemeClr val="bg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掌握</a:t>
            </a:r>
            <a:r>
              <a:rPr lang="zh-CN" altLang="en-US" sz="4000" b="1" dirty="0">
                <a:solidFill>
                  <a:schemeClr val="bg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读懂古诗的基本方法</a:t>
            </a:r>
          </a:p>
        </p:txBody>
      </p:sp>
    </p:spTree>
    <p:extLst>
      <p:ext uri="{BB962C8B-B14F-4D97-AF65-F5344CB8AC3E}">
        <p14:creationId xmlns:p14="http://schemas.microsoft.com/office/powerpoint/2010/main" val="247829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16146" y="73411"/>
            <a:ext cx="11223676" cy="4877978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C00000"/>
                </a:solidFill>
                <a:latin typeface="Times New Roman"/>
                <a:ea typeface="微软雅黑"/>
                <a:cs typeface="Times New Roman"/>
              </a:rPr>
              <a:t>边练边悟</a:t>
            </a:r>
            <a:r>
              <a:rPr lang="en-US" altLang="zh-CN" sz="2800" b="1" kern="100" dirty="0">
                <a:solidFill>
                  <a:srgbClr val="C00000"/>
                </a:solidFill>
                <a:latin typeface="Times New Roman"/>
                <a:ea typeface="华文细黑"/>
                <a:cs typeface="Courier New"/>
              </a:rPr>
              <a:t>13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阅读下面这首诗，然后回答问题。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ctr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赠花卿</a:t>
            </a:r>
            <a:r>
              <a:rPr lang="en-US" altLang="zh-CN" sz="2800" b="1" kern="100" baseline="30000" dirty="0">
                <a:latin typeface="IPAPANNEW"/>
                <a:ea typeface="华文细黑"/>
                <a:cs typeface="Times New Roman"/>
              </a:rPr>
              <a:t>[</a:t>
            </a:r>
            <a:r>
              <a:rPr lang="zh-CN" altLang="zh-CN" sz="2800" b="1" kern="100" baseline="30000" dirty="0">
                <a:latin typeface="IPAPANNEW"/>
                <a:ea typeface="华文细黑"/>
                <a:cs typeface="Times New Roman"/>
              </a:rPr>
              <a:t>注</a:t>
            </a:r>
            <a:r>
              <a:rPr lang="en-US" altLang="zh-CN" sz="2800" b="1" kern="100" baseline="30000" dirty="0">
                <a:latin typeface="IPAPANNEW"/>
                <a:ea typeface="华文细黑"/>
                <a:cs typeface="Times New Roman"/>
              </a:rPr>
              <a:t>]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ctr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杜　甫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ctr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锦城丝管日纷纷，半入江风半入云。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ctr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此曲只应天上有，人间能得几回闻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C00000"/>
                </a:solidFill>
                <a:latin typeface="Times New Roman"/>
                <a:ea typeface="华文细黑"/>
                <a:cs typeface="Times New Roman"/>
              </a:rPr>
              <a:t>注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花卿：名敬定，成都府尹崔光远的部将，平叛中立过功；后居功自傲，目无朝廷，僭用天子音乐。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请借助注释，理解这首诗的写作意图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6574" y="4946675"/>
            <a:ext cx="11273868" cy="18048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6574" y="4835270"/>
            <a:ext cx="11223676" cy="1860998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此诗赠花卿的目的是给花卿以委婉的讽喻：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只应天上有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是说花卿僭用天子音乐，不当受之；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人间能得几回闻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隐含警示之意，意谓这种享受难以长久。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45916" y="4377869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 答案</a:t>
            </a:r>
          </a:p>
        </p:txBody>
      </p:sp>
    </p:spTree>
    <p:extLst>
      <p:ext uri="{BB962C8B-B14F-4D97-AF65-F5344CB8AC3E}">
        <p14:creationId xmlns:p14="http://schemas.microsoft.com/office/powerpoint/2010/main" val="380789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80618" y="621164"/>
            <a:ext cx="11112550" cy="4564815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题干的暗示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所谓题干，即命题的语言文字，包括三大要素：指向要素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回答什么问题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，解说要素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解释题目要求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，限制要素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哪一联、哪一句等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。抓住题干的暗示信息可以帮助你进一步读懂诗歌。这也叫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借题解文法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2015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年高考安徽卷第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题：这首诗前六句描写了月圆之夜的哪几幅画面？请用简洁的语言进行概括。题干中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前六句描写了月圆之夜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已经把该诗前六句所写的内容告诉你了。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3" name="图片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9027" y="6255027"/>
            <a:ext cx="602973" cy="60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18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062758" y="2781722"/>
            <a:ext cx="81371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Ⅱ  </a:t>
            </a:r>
            <a:r>
              <a:rPr lang="zh-CN" altLang="en-US" sz="4000" b="1" dirty="0" smtClean="0">
                <a:solidFill>
                  <a:schemeClr val="bg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题材</a:t>
            </a:r>
            <a:r>
              <a:rPr lang="zh-CN" altLang="en-US" sz="4000" b="1" dirty="0">
                <a:solidFill>
                  <a:schemeClr val="bg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入手，由类及篇，合理</a:t>
            </a:r>
            <a:r>
              <a:rPr lang="zh-CN" altLang="en-US" sz="4000" b="1" dirty="0" smtClean="0">
                <a:solidFill>
                  <a:schemeClr val="bg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猜读</a:t>
            </a:r>
            <a:endParaRPr lang="zh-CN" altLang="en-US" sz="4000" b="1" dirty="0">
              <a:solidFill>
                <a:schemeClr val="bg1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64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87599" y="851904"/>
            <a:ext cx="11335913" cy="4882146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中国古典诗歌浩如烟海，但常见题材总是有限的。大致有山水田园诗、边塞军旅诗、怀古咏史诗、托物言志诗、羁旅思乡诗、送别怀人诗、即事抒怀诗。相同题材的诗歌在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表达技巧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思想感情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上往往有相似、相近、相通之处。平时学习诗歌，争取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读一首诗，知一类诗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；在考场上，完全可以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知一类诗，通一首诗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，即先从内容入手，尝试根据该诗的内容特色，大致归类到某一题材，再由类及篇推断其使用手法及具体内涵，亦即合理猜想该诗大致运用了何种表达技巧，表达了什么思想感情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1057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06574" y="569003"/>
            <a:ext cx="11449272" cy="494902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lvl="0" algn="just">
              <a:lnSpc>
                <a:spcPct val="14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+mj-ea"/>
                <a:ea typeface="+mj-ea"/>
                <a:cs typeface="Times New Roman"/>
              </a:rPr>
              <a:t>一、山水田园诗</a:t>
            </a:r>
          </a:p>
          <a:p>
            <a:pPr lvl="0" algn="just">
              <a:lnSpc>
                <a:spcPct val="140000"/>
              </a:lnSpc>
            </a:pP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山水田园诗是以描写美丽清新的自然景色、歌咏闲适恬淡的田园生活为题材的诗歌。东晋诗人陶渊明开创田园诗派，南北朝诗人谢灵运开创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山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水诗派，至唐代两者合流，形成盛唐山水田园诗派，代表诗人有王维、孟浩然等。山水田园诗属于写景诗的范畴，解读时一定要抓住情景关系加以品析。</a:t>
            </a:r>
            <a:endParaRPr lang="zh-CN" altLang="zh-CN" sz="1050" kern="100" dirty="0" smtClean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首先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，把握景物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意象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特征。常见的意象有溪水、山石、松林、野老、柴门、桑麻、南亩、五柳、明月、渔歌等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6604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06574" y="1271238"/>
            <a:ext cx="11449272" cy="367072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lvl="0" algn="just">
              <a:lnSpc>
                <a:spcPct val="140000"/>
              </a:lnSpc>
            </a:pP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其次，领悟诗人融于景物的情感。山水田园诗表达的常见的思想情感有：热爱自然，对宁静、平和、归隐生活的向往，闲适自得的心情，对现实的不满和怀才不遇的苦闷等。另有抒写自己遗世独立的高尚情怀和隐居生活的幽寂高雅，歌颂劳动生活以及在劳动中与农民的深情厚谊等。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40000"/>
              </a:lnSpc>
            </a:pP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山水田园诗写景的方法很多，常见的描写手法有远近高低结合、视听结合、动静结合、点面结合、白描、反衬等。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1447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34664" y="1985"/>
            <a:ext cx="11223676" cy="494902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C00000"/>
                </a:solidFill>
                <a:latin typeface="Times New Roman"/>
                <a:ea typeface="微软雅黑"/>
                <a:cs typeface="Times New Roman"/>
              </a:rPr>
              <a:t>边练边悟</a:t>
            </a:r>
            <a:r>
              <a:rPr lang="en-US" altLang="zh-CN" sz="2800" b="1" kern="100" dirty="0">
                <a:solidFill>
                  <a:srgbClr val="C00000"/>
                </a:solidFill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阅读下面这首诗，然后回答问题。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ctr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辋川闲居赠裴秀才迪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ctr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王　维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ctr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寒山转苍翠，秋水日潺</a:t>
            </a:r>
            <a:r>
              <a:rPr lang="zh-CN" altLang="zh-CN" sz="2800" kern="100" dirty="0">
                <a:latin typeface="宋体"/>
                <a:ea typeface="华文细黑"/>
                <a:cs typeface="宋体"/>
              </a:rPr>
              <a:t>湲</a:t>
            </a:r>
            <a:r>
              <a:rPr lang="zh-CN" altLang="zh-CN" sz="2800" kern="100" dirty="0">
                <a:latin typeface="楷体_GB2312"/>
                <a:ea typeface="华文细黑"/>
                <a:cs typeface="楷体_GB2312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ctr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倚杖柴门外，临风听暮蝉。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ctr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渡头余落日，墟里上孤烟。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ctr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复值接舆醉，狂歌五柳前。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本诗写景有何特点？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6574" y="4922912"/>
            <a:ext cx="11273868" cy="18310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6574" y="4836419"/>
            <a:ext cx="11223676" cy="1860998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spc="-100" dirty="0" smtClean="0">
                <a:latin typeface="Times New Roman"/>
                <a:ea typeface="华文细黑"/>
                <a:cs typeface="Times New Roman"/>
              </a:rPr>
              <a:t>描写</a:t>
            </a:r>
            <a:r>
              <a:rPr lang="zh-CN" altLang="zh-CN" sz="2800" kern="100" spc="-100" dirty="0">
                <a:latin typeface="Times New Roman"/>
                <a:ea typeface="华文细黑"/>
                <a:cs typeface="Times New Roman"/>
              </a:rPr>
              <a:t>景物有声、有色、有形，体现了</a:t>
            </a:r>
            <a:r>
              <a:rPr lang="en-US" altLang="zh-CN" sz="2800" kern="100" spc="-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spc="-100" dirty="0">
                <a:latin typeface="Times New Roman"/>
                <a:ea typeface="华文细黑"/>
                <a:cs typeface="Times New Roman"/>
              </a:rPr>
              <a:t>诗中有画</a:t>
            </a:r>
            <a:r>
              <a:rPr lang="en-US" altLang="zh-CN" sz="2800" kern="100" spc="-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spc="-100" dirty="0">
                <a:latin typeface="Times New Roman"/>
                <a:ea typeface="华文细黑"/>
                <a:cs typeface="Times New Roman"/>
              </a:rPr>
              <a:t>的特点。所写景物带上了诗人的主观色彩，写得情景交融。所选的寒山、秋水、落日、孤烟等富有季节和时间特征的景物，构成了一幅和谐静谧的山水田园风景画。</a:t>
            </a:r>
            <a:endParaRPr lang="zh-CN" altLang="zh-CN" sz="1050" kern="100" spc="-100" dirty="0">
              <a:effectLst/>
              <a:latin typeface="宋体"/>
              <a:cs typeface="Courier New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75373" y="4341515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 答案</a:t>
            </a:r>
          </a:p>
        </p:txBody>
      </p:sp>
    </p:spTree>
    <p:extLst>
      <p:ext uri="{BB962C8B-B14F-4D97-AF65-F5344CB8AC3E}">
        <p14:creationId xmlns:p14="http://schemas.microsoft.com/office/powerpoint/2010/main" val="346279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34664" y="765498"/>
            <a:ext cx="11223676" cy="6876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全诗表达了诗人怎样的思想感情？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6574" y="1630649"/>
            <a:ext cx="11273868" cy="854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6574" y="1597114"/>
            <a:ext cx="11223676" cy="68683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全诗表达了诗人的闲居之乐和对友人的真切情谊。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69993" y="968092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 答案</a:t>
            </a:r>
          </a:p>
        </p:txBody>
      </p:sp>
    </p:spTree>
    <p:extLst>
      <p:ext uri="{BB962C8B-B14F-4D97-AF65-F5344CB8AC3E}">
        <p14:creationId xmlns:p14="http://schemas.microsoft.com/office/powerpoint/2010/main" val="393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47364" y="189434"/>
            <a:ext cx="11223676" cy="658639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+mj-ea"/>
                <a:ea typeface="+mj-ea"/>
                <a:cs typeface="Times New Roman"/>
              </a:rPr>
              <a:t>二、边塞军旅诗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边塞军旅诗以描写边塞风光、反映边疆将士生活为基本内容。唐代边塞诗派代表诗人有高适、岑参、王昌龄、王之涣、李颀等。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边塞军旅诗有对边塞风景的描写，展现了边塞独有的自然风貌，更为抒写将士边塞生活做了很好的铺垫、烘托；也有对征战的描写，不过，它常常借助一些意象，采用侧面描写的手法，去表现战争的场面或边塞的风光。这些意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景象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从用品看，主要有金鼓、旌旗、烽火、羽书、戈矛、剑戟、斧钺、刀铩等；从景物看，主要有大漠、烽烟、长城、黄沙、长云、秋月、雪山、孤城、雁飞、鹰扬、箭飞、马走等；从地名和民族名看，主要有碛西、轮台、龟兹、夜郎、胡羌、羯夷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8572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91246" y="477466"/>
            <a:ext cx="11335913" cy="585747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楼兰、安西、单于等。抓住这些意象，然后展开丰富的联想，进行深入的揣摩，鉴赏便可达到事半功倍的效果。另外，在唐代的边塞军旅诗中，还有着一种浓郁的汉代情结：以汉代唐，出征的军队称为汉兵，将领称为汉将，边塞称为汉塞，就连天上的月亮也称为汉月。不仅如此，一般的边塞诗在提及周边少数民族时，也往往沿袭汉代的称谓，把交战对方称为匈奴，把其首领称为单于、左贤。在称颂战地英雄时，常常提到的也是汉代的霍去病、李广、卫青、班超、马援等，以呼唤英雄精神的回归。这种汉代情结既是对历史的继承，又是对历史的超越，是唐代边塞军旅诗所特有的一种文化现象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2472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50587" y="591430"/>
            <a:ext cx="10573211" cy="391848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+mj-ea"/>
                <a:ea typeface="+mj-ea"/>
                <a:cs typeface="Times New Roman"/>
              </a:rPr>
              <a:t>一、标题切入</a:t>
            </a:r>
            <a:endParaRPr lang="zh-CN" altLang="zh-CN" sz="1050" b="1" kern="100" dirty="0">
              <a:solidFill>
                <a:srgbClr val="0000FF"/>
              </a:solidFill>
              <a:latin typeface="+mj-ea"/>
              <a:ea typeface="+mj-ea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标题是解读诗歌内容和形式的关键。因为标题是诗歌的眼睛，是诗歌内容形式等丰富信息的载体，有的标题概括了作品的重要内容，有的揭示了作品的线索，有的奠定了作品的感情基调，有的揭示了写作的时间、地点、对象、事件、主旨等，有的交代了诗歌的题材、体裁。从标题切入，就是要把握住这些丰富信息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9279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47925" y="308621"/>
            <a:ext cx="11335913" cy="585747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边塞军旅诗表现的思想感情较丰富。或抒发报效国家、渴望建功立业的豪情，或状写将士的乡愁、家中妻子的离恨，或表现塞外生活的艰辛、边塞征战的残酷，或反映对帝王黩武开边的不满、对将军贪功启衅的怨恨，或惊叹描摹塞上绝域的奇异风光等。当然，更多边塞诗体现的是一种矛盾的心情：慷慨从戎和久戍思乡的矛盾，卫国激情与艰苦生活的矛盾，痛恨庸将和献身精神的矛盾等。如杨炯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宁为百夫长，胜作一书生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；张说的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誓欲成名报国，羞将开口论勋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；王昌龄的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忽见陌头杨柳色，悔教夫婿觅封侯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；岑参的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故园东望路漫漫，双袖龙钟泪不干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24468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34664" y="370051"/>
            <a:ext cx="11223676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C00000"/>
                </a:solidFill>
                <a:latin typeface="Times New Roman"/>
                <a:ea typeface="微软雅黑"/>
                <a:cs typeface="Times New Roman"/>
              </a:rPr>
              <a:t>边练边悟</a:t>
            </a:r>
            <a:r>
              <a:rPr lang="en-US" altLang="zh-CN" sz="2800" b="1" kern="100" dirty="0">
                <a:solidFill>
                  <a:srgbClr val="C0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阅读下面两首诗，然后回答问题。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穷边词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其一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姚　合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将军作镇古</a:t>
            </a:r>
            <a:r>
              <a:rPr lang="zh-CN" altLang="zh-CN" sz="2800" kern="100" dirty="0">
                <a:latin typeface="宋体"/>
                <a:ea typeface="华文细黑"/>
                <a:cs typeface="宋体"/>
              </a:rPr>
              <a:t>汧</a:t>
            </a:r>
            <a:r>
              <a:rPr lang="zh-CN" altLang="zh-CN" sz="2800" kern="100" dirty="0">
                <a:latin typeface="楷体_GB2312"/>
                <a:ea typeface="华文细黑"/>
                <a:cs typeface="楷体_GB2312"/>
              </a:rPr>
              <a:t>州，水腻山春节气柔。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清夜满城丝管散，行人不信是边头。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陇西行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其二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陈　陶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誓扫匈奴不顾身，五千貂锦丧胡尘。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可怜无定河边骨，犹是春闺梦里人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4773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34664" y="26368"/>
            <a:ext cx="11223676" cy="6876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请结合诗句判断这两首诗是不是边塞诗。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6574" y="849859"/>
            <a:ext cx="11273868" cy="34979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6574" y="727996"/>
            <a:ext cx="11223676" cy="354684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5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姚诗和陈诗均为边塞诗。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35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姚诗的题目中的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穷边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是指极远的边地。诗作写边镇的升平景象借以赞扬边镇守将的防守之功。其中有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边头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等特定称谓。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35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陈诗的题目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陇西行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是乐府旧题，一般描写边塞战争。诗作借助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匈奴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胡尘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无定河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等特定名称，反映了唐代长期的边塞战争给人民带来的痛苦和灾难。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50113" y="232867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 答案</a:t>
            </a:r>
          </a:p>
        </p:txBody>
      </p:sp>
      <p:sp>
        <p:nvSpPr>
          <p:cNvPr id="10" name="矩形 9"/>
          <p:cNvSpPr/>
          <p:nvPr/>
        </p:nvSpPr>
        <p:spPr>
          <a:xfrm>
            <a:off x="434664" y="4193307"/>
            <a:ext cx="11223676" cy="6876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试简析这两首诗所包含的思想感情。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7962" y="4976385"/>
            <a:ext cx="11273868" cy="18053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06574" y="4921361"/>
            <a:ext cx="11223676" cy="180175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5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姚诗借描写边镇春意盎然、歌舞升平的美景，委婉地表达了对戍边将士的赞扬之情。陈诗以将士杀敌的英勇、战斗进程的激烈、伤亡程度的惨重、亲人盼望的无期，来寄寓诗人对战死者及其家人的无限同情。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71270" y="4394859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 答案</a:t>
            </a:r>
          </a:p>
        </p:txBody>
      </p:sp>
    </p:spTree>
    <p:extLst>
      <p:ext uri="{BB962C8B-B14F-4D97-AF65-F5344CB8AC3E}">
        <p14:creationId xmlns:p14="http://schemas.microsoft.com/office/powerpoint/2010/main" val="385899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  <p:bldP spid="11" grpId="0" animBg="1"/>
      <p:bldP spid="11" grpId="1" animBg="1"/>
      <p:bldP spid="12" grpId="0"/>
      <p:bldP spid="12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68453" y="380629"/>
            <a:ext cx="11796197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+mj-ea"/>
                <a:ea typeface="+mj-ea"/>
                <a:cs typeface="Times New Roman"/>
              </a:rPr>
              <a:t>三、怀古咏史诗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怀古咏史诗一般以凭吊古迹、历史故事、古人事迹为题材，借以抒发情怀，讽刺时事。诗题中往往含有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咏史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怀古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览古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等字样，有的干脆以被歌咏的历史人物、历史事件为题。从表达方式看，怀古咏史是手段，抒怀讽今是目的。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首先，要弄清作品所涉及的史实、有关人物。比如赤壁、金陵、汴河等一些具有历史文化内涵的地名。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spc="-100" dirty="0">
                <a:latin typeface="Times New Roman"/>
                <a:ea typeface="华文细黑"/>
                <a:cs typeface="Times New Roman"/>
              </a:rPr>
              <a:t>其次，要体会作者的意图及思想感情。怀古咏史诗大多是</a:t>
            </a:r>
            <a:r>
              <a:rPr lang="en-US" altLang="zh-CN" sz="2800" kern="100" spc="-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spc="-100" dirty="0">
                <a:latin typeface="Times New Roman"/>
                <a:ea typeface="华文细黑"/>
                <a:cs typeface="Times New Roman"/>
              </a:rPr>
              <a:t>借别人的酒杯，浇自己心中的块垒</a:t>
            </a:r>
            <a:r>
              <a:rPr lang="en-US" altLang="zh-CN" sz="2800" kern="100" spc="-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spc="-10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spc="-100" dirty="0">
                <a:latin typeface="Times New Roman"/>
                <a:ea typeface="华文细黑"/>
                <a:cs typeface="Times New Roman"/>
              </a:rPr>
              <a:t>后代作家对尘封的往事发思古之情</a:t>
            </a:r>
            <a:r>
              <a:rPr lang="zh-CN" altLang="zh-CN" sz="2800" kern="100" spc="-10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spc="-100" dirty="0" smtClean="0">
                <a:latin typeface="Times New Roman"/>
                <a:ea typeface="华文细黑"/>
                <a:cs typeface="Times New Roman"/>
              </a:rPr>
              <a:t>一</a:t>
            </a:r>
            <a:r>
              <a:rPr lang="zh-CN" altLang="zh-CN" sz="2800" kern="100" spc="-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定有现实的因素</a:t>
            </a:r>
            <a:r>
              <a:rPr lang="zh-CN" altLang="zh-CN" sz="2800" kern="100" spc="-1000" dirty="0">
                <a:latin typeface="Times New Roman"/>
                <a:ea typeface="华文细黑"/>
                <a:cs typeface="Times New Roman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28637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55825" y="693490"/>
            <a:ext cx="11679403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smtClean="0">
                <a:latin typeface="Times New Roman"/>
                <a:ea typeface="华文细黑"/>
                <a:cs typeface="Times New Roman"/>
              </a:rPr>
              <a:t>此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类诗大致有两种。一种是对历史作冷静的理性的思考，评判历史，发表观点，诗人只是旁观者，不置身其中，如杜牧《题乌江亭》。另一种是把史实与现实联系在一起，或缅怀前贤，表达敬仰；或类比对比，寄托伤感；或借古讽今，哀叹兴衰；或总结经验，以古谏今等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怀古咏史诗的结构为：临古地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思古人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忆其事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抒己志。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内容有：国家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国运衰微；统治者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荒淫奢侈；名地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昔盛今衰；古人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壮志难酬，忧国伤时，孤寂失意。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手法有用典、对比、借古讽今、吊古伤今等。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2245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34664" y="512325"/>
            <a:ext cx="11223676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C00000"/>
                </a:solidFill>
                <a:latin typeface="Times New Roman"/>
                <a:ea typeface="微软雅黑"/>
                <a:cs typeface="Times New Roman"/>
              </a:rPr>
              <a:t>边练边悟</a:t>
            </a:r>
            <a:r>
              <a:rPr lang="en-US" altLang="zh-CN" sz="2800" b="1" kern="100" dirty="0">
                <a:solidFill>
                  <a:srgbClr val="C0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阅读下面这首唐诗，然后回答问题。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登金陵凤凰台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李　白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凤凰台上凤凰游，凤去台空江自流。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吴宫花草埋幽径，晋代衣冠成古丘。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三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山半落青天外，一水</a:t>
            </a:r>
            <a:r>
              <a:rPr lang="en-US" altLang="zh-CN" sz="2800" kern="100" baseline="30000" dirty="0">
                <a:latin typeface="IPAPANNEW"/>
                <a:ea typeface="华文细黑"/>
                <a:cs typeface="Times New Roman"/>
              </a:rPr>
              <a:t>[</a:t>
            </a:r>
            <a:r>
              <a:rPr lang="zh-CN" altLang="zh-CN" sz="2800" kern="100" baseline="30000" dirty="0">
                <a:latin typeface="IPAPANNEW"/>
                <a:ea typeface="华文细黑"/>
                <a:cs typeface="Times New Roman"/>
              </a:rPr>
              <a:t>注</a:t>
            </a:r>
            <a:r>
              <a:rPr lang="en-US" altLang="zh-CN" sz="2800" kern="100" baseline="30000" dirty="0">
                <a:latin typeface="IPAPANNEW"/>
                <a:ea typeface="华文细黑"/>
                <a:cs typeface="Times New Roman"/>
              </a:rPr>
              <a:t>]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中分白鹭洲。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总为浮云能蔽日，长安不见使人愁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C00000"/>
                </a:solidFill>
                <a:latin typeface="Times New Roman"/>
                <a:ea typeface="华文细黑"/>
                <a:cs typeface="Times New Roman"/>
              </a:rPr>
              <a:t>注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一水：亦作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6037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34664" y="799292"/>
            <a:ext cx="11223676" cy="4216515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首联写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江自流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，对应着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凤去台空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，同时又引出下联对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慨叹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1050" kern="100" dirty="0"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诗人为何要把吴、晋作为咏怀的对象？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(3)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浮云蔽日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是个比喻，联系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长安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这个特定的所在，说说诗人愁的原因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75126" y="1619860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 答案</a:t>
            </a:r>
          </a:p>
        </p:txBody>
      </p:sp>
      <p:sp>
        <p:nvSpPr>
          <p:cNvPr id="11" name="矩形 10"/>
          <p:cNvSpPr/>
          <p:nvPr/>
        </p:nvSpPr>
        <p:spPr>
          <a:xfrm>
            <a:off x="549032" y="2928938"/>
            <a:ext cx="11051729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 algn="just"/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吴、晋是六朝的代表，金陵是六朝古都。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79622" y="2258502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 答案</a:t>
            </a:r>
          </a:p>
        </p:txBody>
      </p:sp>
      <p:sp>
        <p:nvSpPr>
          <p:cNvPr id="15" name="矩形 14"/>
          <p:cNvSpPr/>
          <p:nvPr/>
        </p:nvSpPr>
        <p:spPr>
          <a:xfrm>
            <a:off x="549032" y="5066814"/>
            <a:ext cx="11051729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 algn="just"/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君王被奸邪蒙蔽，自己不得任用。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78782" y="4418742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 答案</a:t>
            </a:r>
          </a:p>
        </p:txBody>
      </p:sp>
      <p:sp>
        <p:nvSpPr>
          <p:cNvPr id="2" name="矩形 1"/>
          <p:cNvSpPr/>
          <p:nvPr/>
        </p:nvSpPr>
        <p:spPr>
          <a:xfrm>
            <a:off x="498326" y="1421959"/>
            <a:ext cx="3416320" cy="656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zh-CN" sz="2800" kern="100" dirty="0">
                <a:solidFill>
                  <a:srgbClr val="C00000"/>
                </a:solidFill>
                <a:latin typeface="Times New Roman"/>
                <a:ea typeface="华文细黑"/>
                <a:cs typeface="Times New Roman"/>
              </a:rPr>
              <a:t>六朝繁华一去不复返</a:t>
            </a:r>
            <a:endParaRPr lang="zh-CN" altLang="zh-CN" sz="1050" kern="100" dirty="0">
              <a:solidFill>
                <a:srgbClr val="C00000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94175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5" grpId="0" animBg="1"/>
      <p:bldP spid="15" grpId="1" animBg="1"/>
      <p:bldP spid="2" grpId="0"/>
      <p:bldP spid="2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34566" y="107901"/>
            <a:ext cx="11449272" cy="650380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+mj-ea"/>
                <a:ea typeface="+mj-ea"/>
                <a:cs typeface="Times New Roman"/>
              </a:rPr>
              <a:t>四、托物言志诗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托物言志诗，指的是诗人不直接表露自己的思想情感，而是运用象征、兴寄等手法，把自己的某种理想、人格寓于某种具体事物的一类诗歌。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首先，抓住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物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的形象特征。从具体描写物象的诗句入手，从物象的颜色、气味、声音、动作、形态等特征出发，挖掘出物象的个性气质、精神品质等。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其次，理解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物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所寄托的思想情感。一般来说，咏物诗中的寄托往往跟诗人的经历遭际、情趣爱好、人生态度、生活作风、价值取向等有关。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再次，分析诗歌的写作技巧。一般来说，从表现手法上是托物言志，从修辞角度看有拟人、比喻，从描写方法上讲有正面描写和侧面烘托。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87267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25989" y="73508"/>
            <a:ext cx="11563765" cy="675874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C00000"/>
                </a:solidFill>
                <a:latin typeface="Times New Roman"/>
                <a:ea typeface="微软雅黑"/>
                <a:cs typeface="Times New Roman"/>
              </a:rPr>
              <a:t>边练边悟</a:t>
            </a:r>
            <a:r>
              <a:rPr lang="en-US" altLang="zh-CN" sz="2800" b="1" kern="100" dirty="0">
                <a:solidFill>
                  <a:srgbClr val="C0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阅读下面两首诗，然后回答问题。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ctr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梅花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绝句</a:t>
            </a:r>
            <a:endParaRPr lang="en-US" altLang="zh-CN" sz="2800" b="1" kern="100" dirty="0" smtClean="0">
              <a:latin typeface="Times New Roman"/>
              <a:ea typeface="华文细黑"/>
              <a:cs typeface="Times New Roman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陆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游</a:t>
            </a:r>
            <a:r>
              <a:rPr lang="en-US" altLang="zh-CN" sz="2800" b="1" kern="100" dirty="0" smtClean="0">
                <a:latin typeface="Times New Roman"/>
                <a:ea typeface="华文细黑"/>
                <a:cs typeface="Times New Roman"/>
              </a:rPr>
              <a:t> 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ctr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闻道梅花坼</a:t>
            </a:r>
            <a:r>
              <a:rPr lang="en-US" altLang="zh-CN" sz="2800" kern="100" baseline="300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晓风，雪堆遍满四山中。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ctr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何方可化身千亿？一树梅花一放翁。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ctr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梅花两绝句</a:t>
            </a:r>
            <a:r>
              <a:rPr lang="en-US" altLang="zh-CN" sz="2800" b="1" kern="100" baseline="30000" dirty="0">
                <a:latin typeface="宋体"/>
                <a:ea typeface="华文细黑"/>
                <a:cs typeface="Times New Roman"/>
              </a:rPr>
              <a:t>②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ctr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陈与义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ctr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客行满山雪，</a:t>
            </a:r>
            <a:r>
              <a:rPr lang="zh-CN" altLang="zh-CN" sz="2800" kern="100" dirty="0">
                <a:latin typeface="宋体"/>
                <a:ea typeface="Times New Roman"/>
                <a:cs typeface="Courier New"/>
              </a:rPr>
              <a:t>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香处是梅花。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ctr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丁宁明月夜，认取影横斜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C00000"/>
                </a:solidFill>
                <a:latin typeface="Times New Roman"/>
                <a:ea typeface="华文细黑"/>
                <a:cs typeface="Times New Roman"/>
              </a:rPr>
              <a:t>注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坼：裂开，这里为绽放的意思。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陈与义：北宋末、南宋初年著名爱国诗人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8218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14"/>
          <p:cNvSpPr txBox="1"/>
          <p:nvPr/>
        </p:nvSpPr>
        <p:spPr>
          <a:xfrm>
            <a:off x="406574" y="4387882"/>
            <a:ext cx="11016965" cy="1130144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                                                                                       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14"/>
          <p:cNvSpPr txBox="1"/>
          <p:nvPr/>
        </p:nvSpPr>
        <p:spPr>
          <a:xfrm>
            <a:off x="406574" y="798616"/>
            <a:ext cx="11016965" cy="1130144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                                                                                       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2692" y="45702"/>
            <a:ext cx="11223676" cy="675874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下列对本诗的理解，不正确的两项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陆诗头两句写梅花绽放的情景，四面山峰白雪皑皑，与白色的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梅花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浑然一体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陆诗三、四两句出人意表，高迈脱俗：愿化身千亿个陆游，而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每个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陆游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前都有一树梅花，把痴迷的爱梅之情淋漓尽致地表达了出来。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陈诗三、四句中游客再三叮嘱梅花：记住在明月照耀下的夜晚，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一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定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要展现你疏影横斜的迷人的风姿。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陈诗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丁宁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两个传神的字眼，把明月夜写活了，仿佛它和游人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心心相印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两首诗的梅花都开放在冰天雪地的偏僻的山中，这样写既突出了梅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不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畏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严寒、孤傲不屈的品性，也突出了梅被闲置无人欣赏的愁苦。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24811" y="213817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 答案</a:t>
            </a:r>
          </a:p>
        </p:txBody>
      </p:sp>
      <p:sp>
        <p:nvSpPr>
          <p:cNvPr id="5" name="TextBox 4">
            <a:hlinkClick r:id="rId2" action="ppaction://hlinksldjump"/>
          </p:cNvPr>
          <p:cNvSpPr txBox="1"/>
          <p:nvPr/>
        </p:nvSpPr>
        <p:spPr>
          <a:xfrm>
            <a:off x="7904931" y="213817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 解析</a:t>
            </a:r>
          </a:p>
        </p:txBody>
      </p:sp>
    </p:spTree>
    <p:extLst>
      <p:ext uri="{BB962C8B-B14F-4D97-AF65-F5344CB8AC3E}">
        <p14:creationId xmlns:p14="http://schemas.microsoft.com/office/powerpoint/2010/main" val="382815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3" grpId="0" animBg="1"/>
      <p:bldP spid="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78582" y="781521"/>
            <a:ext cx="11223676" cy="198026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C00000"/>
                </a:solidFill>
                <a:latin typeface="Times New Roman"/>
                <a:ea typeface="微软雅黑"/>
                <a:cs typeface="Times New Roman"/>
              </a:rPr>
              <a:t>边练边悟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试读下面的诗题，看看能读出哪些重要信息。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《发临洮将赴北庭留别》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全国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50113" y="2215288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 答案</a:t>
            </a:r>
          </a:p>
        </p:txBody>
      </p:sp>
      <p:sp>
        <p:nvSpPr>
          <p:cNvPr id="4" name="矩形 3"/>
          <p:cNvSpPr/>
          <p:nvPr/>
        </p:nvSpPr>
        <p:spPr>
          <a:xfrm>
            <a:off x="532834" y="2889495"/>
            <a:ext cx="10942306" cy="219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0590" y="2907373"/>
            <a:ext cx="10785732" cy="197949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点明了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留别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的出发地、目的地。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留别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暗示了诗的类别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送别怀人诗。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临洮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北庭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两个边塞地名，暗示了诗中将写边塞风景。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9889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/>
      <p:bldP spid="5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88725" y="860209"/>
            <a:ext cx="11179706" cy="35776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9914" y="874266"/>
            <a:ext cx="11050733" cy="327215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项陆诗头两句写梅花绽放的情景，以白雪堆山喻梅花之盛，语言鲜明，景象开阔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项陈诗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丁宁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两个传神的字眼，目的不是跟明月夜对话，而是要把梅花写活，仿佛它和游人是心心相印的，从而生动有趣地表达了诗人对梅花的喜爱。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6186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75356" y="581954"/>
            <a:ext cx="11223676" cy="6876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试比较陆诗与陈诗描写梅花的异同。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6574" y="1445843"/>
            <a:ext cx="11273868" cy="27268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6574" y="1452965"/>
            <a:ext cx="11223676" cy="262582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同：都用深山冰雪来烘托梅花的不畏严寒的品性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异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：陆诗用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闻道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间接来写梅花开在雪山晓风中，陈诗直接从嗅觉来写梅花在雪山中香气扑鼻；陈诗还用明月为背景来描写梅影横斜的美姿。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30033" y="765498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 答案</a:t>
            </a:r>
          </a:p>
        </p:txBody>
      </p:sp>
    </p:spTree>
    <p:extLst>
      <p:ext uri="{BB962C8B-B14F-4D97-AF65-F5344CB8AC3E}">
        <p14:creationId xmlns:p14="http://schemas.microsoft.com/office/powerpoint/2010/main" val="414924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91246" y="313373"/>
            <a:ext cx="11335913" cy="628477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+mj-ea"/>
                <a:ea typeface="+mj-ea"/>
                <a:cs typeface="Times New Roman"/>
              </a:rPr>
              <a:t>五、羁旅思乡诗</a:t>
            </a: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羁旅思乡诗是古典诗歌中一个重要的组成部分，以其独特的魅力吸引着读者。古人由于战乱频仍、久戍不归、宦游失意、仕途坎坷等原因，再加上道路崎岖，交通工具落后，一别动辄多年，再会难期，因此在中秋望月、重阳登高、除夕孤灯、暮春残秋、日暮鸟归、子规夜啼、杨柳青青、花开花落之际感时触景，引发远人思乡、闺中怀人、思念亲友之情。</a:t>
            </a:r>
            <a:r>
              <a:rPr lang="zh-CN" altLang="zh-CN" sz="2800" kern="100" spc="-100" dirty="0">
                <a:latin typeface="Times New Roman"/>
                <a:ea typeface="华文细黑"/>
                <a:cs typeface="Times New Roman"/>
              </a:rPr>
              <a:t>其标题很有特点，如多含</a:t>
            </a:r>
            <a:r>
              <a:rPr lang="en-US" altLang="zh-CN" sz="2800" kern="100" spc="-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spc="-100" dirty="0">
                <a:latin typeface="Times New Roman"/>
                <a:ea typeface="华文细黑"/>
                <a:cs typeface="Times New Roman"/>
              </a:rPr>
              <a:t>驿</a:t>
            </a:r>
            <a:r>
              <a:rPr lang="en-US" altLang="zh-CN" sz="2800" kern="100" spc="-100" dirty="0">
                <a:latin typeface="宋体"/>
                <a:ea typeface="华文细黑"/>
                <a:cs typeface="Times New Roman"/>
              </a:rPr>
              <a:t>”“</a:t>
            </a:r>
            <a:r>
              <a:rPr lang="zh-CN" altLang="zh-CN" sz="2800" kern="100" spc="-100" dirty="0">
                <a:latin typeface="Times New Roman"/>
                <a:ea typeface="华文细黑"/>
                <a:cs typeface="Times New Roman"/>
              </a:rPr>
              <a:t>客</a:t>
            </a:r>
            <a:r>
              <a:rPr lang="en-US" altLang="zh-CN" sz="2800" kern="100" spc="-100" dirty="0">
                <a:latin typeface="宋体"/>
                <a:ea typeface="华文细黑"/>
                <a:cs typeface="Times New Roman"/>
              </a:rPr>
              <a:t>”“</a:t>
            </a:r>
            <a:r>
              <a:rPr lang="zh-CN" altLang="zh-CN" sz="2800" kern="100" spc="-100" dirty="0">
                <a:latin typeface="Times New Roman"/>
                <a:ea typeface="华文细黑"/>
                <a:cs typeface="Times New Roman"/>
              </a:rPr>
              <a:t>店</a:t>
            </a:r>
            <a:r>
              <a:rPr lang="en-US" altLang="zh-CN" sz="2800" kern="100" spc="-100" dirty="0" smtClean="0">
                <a:latin typeface="宋体"/>
                <a:ea typeface="华文细黑"/>
                <a:cs typeface="Times New Roman"/>
              </a:rPr>
              <a:t>”“</a:t>
            </a:r>
            <a:r>
              <a:rPr lang="zh-CN" altLang="zh-CN" sz="2800" kern="100" spc="-100" dirty="0">
                <a:latin typeface="Times New Roman"/>
                <a:ea typeface="华文细黑"/>
                <a:cs typeface="Times New Roman"/>
              </a:rPr>
              <a:t>次</a:t>
            </a:r>
            <a:r>
              <a:rPr lang="en-US" altLang="zh-CN" sz="2800" kern="100" spc="-100" dirty="0">
                <a:latin typeface="宋体"/>
                <a:ea typeface="华文细黑"/>
                <a:cs typeface="Times New Roman"/>
              </a:rPr>
              <a:t>”“</a:t>
            </a:r>
            <a:r>
              <a:rPr lang="zh-CN" altLang="zh-CN" sz="2800" kern="100" spc="-100" dirty="0">
                <a:latin typeface="Times New Roman"/>
                <a:ea typeface="华文细黑"/>
                <a:cs typeface="Times New Roman"/>
              </a:rPr>
              <a:t>泊</a:t>
            </a:r>
            <a:r>
              <a:rPr lang="en-US" altLang="zh-CN" sz="2800" kern="100" spc="-100" dirty="0">
                <a:latin typeface="宋体"/>
                <a:ea typeface="华文细黑"/>
                <a:cs typeface="Times New Roman"/>
              </a:rPr>
              <a:t>”“</a:t>
            </a:r>
            <a:r>
              <a:rPr lang="zh-CN" altLang="zh-CN" sz="2800" kern="100" spc="-100" dirty="0">
                <a:latin typeface="Times New Roman"/>
                <a:ea typeface="华文细黑"/>
                <a:cs typeface="Times New Roman"/>
              </a:rPr>
              <a:t>旅</a:t>
            </a:r>
            <a:r>
              <a:rPr lang="en-US" altLang="zh-CN" sz="2800" kern="100" spc="-100" dirty="0" smtClean="0">
                <a:latin typeface="宋体"/>
                <a:ea typeface="华文细黑"/>
                <a:cs typeface="Times New Roman"/>
              </a:rPr>
              <a:t>”“</a:t>
            </a:r>
            <a:r>
              <a:rPr lang="zh-CN" altLang="zh-CN" sz="2800" kern="100" spc="-100" dirty="0">
                <a:latin typeface="Times New Roman"/>
                <a:ea typeface="华文细黑"/>
                <a:cs typeface="Times New Roman"/>
              </a:rPr>
              <a:t>寄</a:t>
            </a:r>
            <a:r>
              <a:rPr lang="en-US" altLang="zh-CN" sz="2800" kern="100" spc="-100" dirty="0" smtClean="0">
                <a:latin typeface="宋体"/>
                <a:ea typeface="华文细黑"/>
                <a:cs typeface="Times New Roman"/>
              </a:rPr>
              <a:t>”</a:t>
            </a:r>
          </a:p>
          <a:p>
            <a:pPr lvl="0" algn="just">
              <a:lnSpc>
                <a:spcPct val="150000"/>
              </a:lnSpc>
            </a:pPr>
            <a:r>
              <a:rPr lang="en-US" altLang="zh-CN" sz="2800" kern="100" spc="-100" dirty="0" smtClean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spc="-100" dirty="0" smtClean="0">
                <a:latin typeface="Times New Roman"/>
                <a:ea typeface="华文细黑"/>
                <a:cs typeface="Times New Roman"/>
              </a:rPr>
              <a:t>行</a:t>
            </a:r>
            <a:r>
              <a:rPr lang="en-US" altLang="zh-CN" sz="2800" kern="100" spc="-100" dirty="0" smtClean="0">
                <a:latin typeface="宋体"/>
                <a:ea typeface="华文细黑"/>
                <a:cs typeface="Times New Roman"/>
              </a:rPr>
              <a:t>”“</a:t>
            </a:r>
            <a:r>
              <a:rPr lang="zh-CN" altLang="zh-CN" sz="2800" kern="100" spc="-100" dirty="0" smtClean="0">
                <a:latin typeface="Times New Roman"/>
                <a:ea typeface="华文细黑"/>
                <a:cs typeface="Times New Roman"/>
              </a:rPr>
              <a:t>宿</a:t>
            </a:r>
            <a:r>
              <a:rPr lang="en-US" altLang="zh-CN" sz="2800" kern="100" spc="-100" dirty="0" smtClean="0">
                <a:latin typeface="宋体"/>
                <a:ea typeface="华文细黑"/>
                <a:cs typeface="Times New Roman"/>
              </a:rPr>
              <a:t>”“</a:t>
            </a:r>
            <a:r>
              <a:rPr lang="zh-CN" altLang="zh-CN" sz="2800" kern="100" spc="-100" dirty="0" smtClean="0">
                <a:latin typeface="Times New Roman"/>
                <a:ea typeface="华文细黑"/>
                <a:cs typeface="Times New Roman"/>
              </a:rPr>
              <a:t>月</a:t>
            </a:r>
            <a:r>
              <a:rPr lang="en-US" altLang="zh-CN" sz="2800" kern="100" spc="-100" dirty="0" smtClean="0">
                <a:latin typeface="宋体"/>
                <a:ea typeface="华文细黑"/>
                <a:cs typeface="Times New Roman"/>
              </a:rPr>
              <a:t>”“</a:t>
            </a:r>
            <a:r>
              <a:rPr lang="zh-CN" altLang="zh-CN" sz="2800" kern="100" spc="-100" dirty="0" smtClean="0">
                <a:latin typeface="Times New Roman"/>
                <a:ea typeface="华文细黑"/>
                <a:cs typeface="Times New Roman"/>
              </a:rPr>
              <a:t>忆</a:t>
            </a:r>
            <a:r>
              <a:rPr lang="en-US" altLang="zh-CN" sz="2800" kern="100" spc="-100" dirty="0" smtClean="0"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思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等能够体现漂泊行旅、客居思乡之意的词语，或有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元宵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”“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寒食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”“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中秋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”“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重阳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”“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冬至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”“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除夕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等古代节名。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阅读时要注意以下几点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091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53616" y="298043"/>
            <a:ext cx="11449272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抓意象。意象是鉴赏羁旅思乡诗的最佳突破口，要特别留心四种意象：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月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月是故乡明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，诗人移情于月，象征人世间的聚散；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人归落雁后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，它是触动诗人乡思的重要媒介；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危楼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独自莫凭栏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，古人常因思乡情切而登楼凭栏，借此表现归思；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书信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家书抵万金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，书信是用来传递相思之苦的，要领会诗中家信的作用。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明情感。这类诗抒发的情感大致有：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羁旅孤凄之愁，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恋家怀人之思，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怀才不遇之苦，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厌战思家之情。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晓手法。常见的手法有借景抒情、即事写情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先写所遇之事纷扰，再写故园之思深浓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，另外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对面落笔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对写法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、虚实相生手法也值得关注。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6412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37297" y="693490"/>
            <a:ext cx="11002525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C00000"/>
                </a:solidFill>
                <a:latin typeface="Times New Roman"/>
                <a:ea typeface="微软雅黑"/>
                <a:cs typeface="Times New Roman"/>
              </a:rPr>
              <a:t>边练边悟</a:t>
            </a:r>
            <a:r>
              <a:rPr lang="en-US" altLang="zh-CN" sz="2800" b="1" kern="100" dirty="0">
                <a:solidFill>
                  <a:srgbClr val="C00000"/>
                </a:solidFill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阅读下面这首元曲，然后回答问题。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IPAPANNEW"/>
                <a:ea typeface="华文细黑"/>
                <a:cs typeface="Times New Roman"/>
              </a:rPr>
              <a:t>[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双调</a:t>
            </a:r>
            <a:r>
              <a:rPr lang="en-US" altLang="zh-CN" sz="2800" b="1" kern="100" dirty="0">
                <a:latin typeface="IPAPANNEW"/>
                <a:ea typeface="华文细黑"/>
                <a:cs typeface="Times New Roman"/>
              </a:rPr>
              <a:t>]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庆东原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·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京口夜泊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汤　式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indent="71755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故园一千里，孤帆数日程，倚篷窗自叹飘泊命。城头鼓声，江心浪声，山顶钟声。一夜梦难成，三处</a:t>
            </a:r>
            <a:r>
              <a:rPr lang="en-US" altLang="zh-CN" sz="2800" kern="100" baseline="30000" dirty="0">
                <a:latin typeface="IPAPANNEW"/>
                <a:ea typeface="华文细黑"/>
                <a:cs typeface="Times New Roman"/>
              </a:rPr>
              <a:t>[</a:t>
            </a:r>
            <a:r>
              <a:rPr lang="zh-CN" altLang="zh-CN" sz="2800" kern="100" baseline="30000" dirty="0">
                <a:latin typeface="IPAPANNEW"/>
                <a:ea typeface="华文细黑"/>
                <a:cs typeface="Times New Roman"/>
              </a:rPr>
              <a:t>注</a:t>
            </a:r>
            <a:r>
              <a:rPr lang="en-US" altLang="zh-CN" sz="2800" kern="100" baseline="30000" dirty="0">
                <a:latin typeface="IPAPANNEW"/>
                <a:ea typeface="华文细黑"/>
                <a:cs typeface="Times New Roman"/>
              </a:rPr>
              <a:t>]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愁相并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C00000"/>
                </a:solidFill>
                <a:latin typeface="Times New Roman"/>
                <a:ea typeface="华文细黑"/>
                <a:cs typeface="Times New Roman"/>
              </a:rPr>
              <a:t>注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三处：城头、江心和山顶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8903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50590" y="547698"/>
            <a:ext cx="11002525" cy="133393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此曲首二句是怎样写游子与故乡的遥隔的？抒发了作者怎样的思想感情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？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2878" y="2004129"/>
            <a:ext cx="10833966" cy="13024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zh-CN" sz="2800" kern="100" dirty="0">
                <a:solidFill>
                  <a:srgbClr val="C00000"/>
                </a:solidFill>
                <a:latin typeface="Times New Roman"/>
                <a:ea typeface="华文细黑"/>
                <a:cs typeface="Times New Roman"/>
              </a:rPr>
              <a:t>首二句分别从空间</a:t>
            </a:r>
            <a:r>
              <a:rPr lang="en-US" altLang="zh-CN" sz="2800" kern="100" dirty="0">
                <a:solidFill>
                  <a:srgbClr val="C00000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solidFill>
                  <a:srgbClr val="C00000"/>
                </a:solidFill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solidFill>
                  <a:srgbClr val="C00000"/>
                </a:solidFill>
                <a:latin typeface="Times New Roman"/>
                <a:ea typeface="华文细黑"/>
                <a:cs typeface="Times New Roman"/>
              </a:rPr>
              <a:t>一千里</a:t>
            </a:r>
            <a:r>
              <a:rPr lang="en-US" altLang="zh-CN" sz="2800" kern="100" dirty="0">
                <a:solidFill>
                  <a:srgbClr val="C00000"/>
                </a:solidFill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800" kern="100" dirty="0">
                <a:solidFill>
                  <a:srgbClr val="C00000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solidFill>
                  <a:srgbClr val="C00000"/>
                </a:solidFill>
                <a:latin typeface="Times New Roman"/>
                <a:ea typeface="华文细黑"/>
                <a:cs typeface="Times New Roman"/>
              </a:rPr>
              <a:t>和时间</a:t>
            </a:r>
            <a:r>
              <a:rPr lang="en-US" altLang="zh-CN" sz="2800" kern="100" dirty="0">
                <a:solidFill>
                  <a:srgbClr val="C00000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solidFill>
                  <a:srgbClr val="C00000"/>
                </a:solidFill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solidFill>
                  <a:srgbClr val="C00000"/>
                </a:solidFill>
                <a:latin typeface="Times New Roman"/>
                <a:ea typeface="华文细黑"/>
                <a:cs typeface="Times New Roman"/>
              </a:rPr>
              <a:t>数日程</a:t>
            </a:r>
            <a:r>
              <a:rPr lang="en-US" altLang="zh-CN" sz="2800" kern="100" dirty="0">
                <a:solidFill>
                  <a:srgbClr val="C00000"/>
                </a:solidFill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800" kern="100" dirty="0">
                <a:solidFill>
                  <a:srgbClr val="C00000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solidFill>
                  <a:srgbClr val="C00000"/>
                </a:solidFill>
                <a:latin typeface="Times New Roman"/>
                <a:ea typeface="华文细黑"/>
                <a:cs typeface="Times New Roman"/>
              </a:rPr>
              <a:t>上，极言游子与故乡的遥隔。抒发了作者流离漂泊的失意怅惘之情。</a:t>
            </a:r>
            <a:endParaRPr lang="zh-CN" altLang="zh-CN" sz="1050" kern="100" dirty="0">
              <a:solidFill>
                <a:srgbClr val="C00000"/>
              </a:solidFill>
              <a:latin typeface="宋体"/>
              <a:cs typeface="Courier New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76431" y="1382177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 答案</a:t>
            </a:r>
          </a:p>
        </p:txBody>
      </p:sp>
      <p:sp>
        <p:nvSpPr>
          <p:cNvPr id="7" name="矩形 6"/>
          <p:cNvSpPr/>
          <p:nvPr/>
        </p:nvSpPr>
        <p:spPr>
          <a:xfrm>
            <a:off x="652878" y="3437315"/>
            <a:ext cx="10833966" cy="2677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回答本题，要注意抓住诗歌中的关键词来分析。</a:t>
            </a:r>
            <a:r>
              <a:rPr lang="en-US" altLang="zh-CN" sz="2800" kern="100" dirty="0">
                <a:latin typeface="宋体"/>
                <a:ea typeface="华文细黑" pitchFamily="2" charset="-122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一千里</a:t>
            </a:r>
            <a:r>
              <a:rPr lang="en-US" altLang="zh-CN" sz="2800" kern="100" dirty="0">
                <a:latin typeface="宋体"/>
                <a:ea typeface="华文细黑" pitchFamily="2" charset="-122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是从空间上说的，</a:t>
            </a:r>
            <a:r>
              <a:rPr lang="en-US" altLang="zh-CN" sz="2800" kern="100" dirty="0">
                <a:latin typeface="宋体"/>
                <a:ea typeface="华文细黑" pitchFamily="2" charset="-122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数日程</a:t>
            </a:r>
            <a:r>
              <a:rPr lang="en-US" altLang="zh-CN" sz="2800" kern="100" dirty="0">
                <a:latin typeface="宋体"/>
                <a:ea typeface="华文细黑" pitchFamily="2" charset="-122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是从时间上说的，这样开头两句就从空间和时间上，极力描写与故乡的遥隔，从而抒发了作者流离漂泊的失意怅惘之情</a:t>
            </a:r>
            <a:r>
              <a:rPr lang="zh-CN" altLang="zh-CN" sz="2800" kern="100" dirty="0" smtClean="0">
                <a:latin typeface="Times New Roman"/>
                <a:ea typeface="华文细黑" pitchFamily="2" charset="-122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ea typeface="华文细黑" pitchFamily="2" charset="-122"/>
              <a:cs typeface="Courier New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53414" y="1382177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 解析</a:t>
            </a:r>
          </a:p>
        </p:txBody>
      </p:sp>
    </p:spTree>
    <p:extLst>
      <p:ext uri="{BB962C8B-B14F-4D97-AF65-F5344CB8AC3E}">
        <p14:creationId xmlns:p14="http://schemas.microsoft.com/office/powerpoint/2010/main" val="147068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 animBg="1"/>
      <p:bldP spid="7" grpId="1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75356" y="189434"/>
            <a:ext cx="11223676" cy="6876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曲中的鼓声、浪声、钟声对表现作者的情感有何作用？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6574" y="987495"/>
            <a:ext cx="11273868" cy="37926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6574" y="840308"/>
            <a:ext cx="11223676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solidFill>
                  <a:srgbClr val="C00000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solidFill>
                  <a:srgbClr val="C00000"/>
                </a:solidFill>
                <a:latin typeface="Times New Roman"/>
                <a:ea typeface="华文细黑"/>
                <a:cs typeface="Times New Roman"/>
              </a:rPr>
              <a:t>写鼓声、浪声、钟声，既烘托出夜泊的环境，又写出了作者强烈的思乡之情</a:t>
            </a:r>
            <a:r>
              <a:rPr lang="zh-CN" altLang="zh-CN" sz="2800" kern="100" dirty="0" smtClean="0">
                <a:solidFill>
                  <a:srgbClr val="C00000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solidFill>
                <a:srgbClr val="C00000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solidFill>
                  <a:srgbClr val="C00000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solidFill>
                  <a:srgbClr val="C00000"/>
                </a:solidFill>
                <a:latin typeface="Times New Roman"/>
                <a:ea typeface="华文细黑"/>
                <a:cs typeface="Times New Roman"/>
              </a:rPr>
              <a:t>鼓声易使人发出光阴蹉跎的感慨，浪声易使人联想起险恶的仕途人间，钟声更易激起人凄凉惆怅的落拓情怀</a:t>
            </a:r>
            <a:r>
              <a:rPr lang="zh-CN" altLang="zh-CN" sz="2800" kern="100" dirty="0" smtClean="0">
                <a:solidFill>
                  <a:srgbClr val="C00000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solidFill>
                <a:srgbClr val="C00000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solidFill>
                  <a:srgbClr val="C00000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solidFill>
                  <a:srgbClr val="C00000"/>
                </a:solidFill>
                <a:latin typeface="Times New Roman"/>
                <a:ea typeface="华文细黑"/>
                <a:cs typeface="Times New Roman"/>
              </a:rPr>
              <a:t>乡思本在睡梦中才能解脱，可现在鼓声、浪声、钟声却搅得作者难以入眠，其悲其哀更深一层。</a:t>
            </a:r>
            <a:r>
              <a:rPr lang="en-US" altLang="zh-CN" sz="2800" kern="100" dirty="0">
                <a:solidFill>
                  <a:srgbClr val="C00000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srgbClr val="C00000"/>
                </a:solidFill>
                <a:latin typeface="Times New Roman"/>
                <a:ea typeface="华文细黑"/>
                <a:cs typeface="Times New Roman"/>
              </a:rPr>
              <a:t>写出两方面即可</a:t>
            </a:r>
            <a:r>
              <a:rPr lang="en-US" altLang="zh-CN" sz="2800" kern="100" dirty="0">
                <a:solidFill>
                  <a:srgbClr val="C00000"/>
                </a:solidFill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solidFill>
                <a:srgbClr val="C0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13379" y="372978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 答案</a:t>
            </a:r>
          </a:p>
        </p:txBody>
      </p:sp>
      <p:sp>
        <p:nvSpPr>
          <p:cNvPr id="9" name="矩形 8"/>
          <p:cNvSpPr/>
          <p:nvPr/>
        </p:nvSpPr>
        <p:spPr>
          <a:xfrm>
            <a:off x="406574" y="4913797"/>
            <a:ext cx="11273868" cy="18411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06574" y="4730190"/>
            <a:ext cx="11223676" cy="197949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一切景语皆情语，题干中的鼓声、浪声、钟声，既是景语，又是情语，它们是作者心声的写照。回答本题，要结合鼓声、浪声、钟声所产生的联想意义和它们在曲中所起的有关作用来回答。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08357" y="372978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 解析</a:t>
            </a:r>
          </a:p>
        </p:txBody>
      </p:sp>
    </p:spTree>
    <p:extLst>
      <p:ext uri="{BB962C8B-B14F-4D97-AF65-F5344CB8AC3E}">
        <p14:creationId xmlns:p14="http://schemas.microsoft.com/office/powerpoint/2010/main" val="53758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  <p:bldP spid="9" grpId="0" animBg="1"/>
      <p:bldP spid="9" grpId="1" animBg="1"/>
      <p:bldP spid="10" grpId="0"/>
      <p:bldP spid="10" grpId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91246" y="117426"/>
            <a:ext cx="11335913" cy="658639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+mj-ea"/>
                <a:ea typeface="+mj-ea"/>
                <a:cs typeface="Times New Roman"/>
              </a:rPr>
              <a:t>六、送别怀人诗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送别怀人、抒发离愁别绪是古典诗词中最常见的题材和主题。古时候由于交通不便，通信极不发达，亲人朋友之间往往一别数载难以相见，所以古人特别看重离别。离别之际，人们往往设酒饯别，折柳相送，有时还要吟诗话别。因此，离情别绪就成为古代文人吟咏的一个永恒的主题。阅读这类诗要注意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首先，要掌握送别怀人诗的结构、写法。一般是即景抒情，开头叙事或写景，然后是抒情表意。就律诗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绝句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而言，首联叙题写意；颔联写人、事，或叙别，或议论；颈联写景，或带思慕之情，或说事；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颔联、颈联或颠倒并说亦可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尾联说何时再会，或嘱托，或期望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8541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74935" y="308621"/>
            <a:ext cx="11112550" cy="585747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其次，把握诗的常见意象，如杨柳、长亭、短亭、劳劳亭、酒、月、阳关、舟、灞桥等。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再次，掌握诗的情感内容。送别怀人诗表达的情感丰富复杂，一般的情感有：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依依惜别的不舍与伤感，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离别后的思念与牵挂，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对友人的安慰与勉励，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借送别友人表明自己的心态，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抒发对人生的感慨。要注意，每首诗表达的情感往往不是单一的，而是多种情绪交杂在一起的集合体，虽丰富复杂却不杂乱无章。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这类诗常用的手法有：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借景抒情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融情于景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想象、虚实相生，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比喻，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衬托、烘托。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27638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37297" y="693490"/>
            <a:ext cx="11002525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C00000"/>
                </a:solidFill>
                <a:latin typeface="Times New Roman"/>
                <a:ea typeface="微软雅黑"/>
                <a:cs typeface="Times New Roman"/>
              </a:rPr>
              <a:t>边练边悟</a:t>
            </a:r>
            <a:r>
              <a:rPr lang="en-US" altLang="zh-CN" sz="2800" b="1" kern="100" dirty="0">
                <a:solidFill>
                  <a:srgbClr val="C00000"/>
                </a:solidFill>
                <a:latin typeface="Times New Roman"/>
                <a:ea typeface="华文细黑"/>
                <a:cs typeface="Courier New"/>
              </a:rPr>
              <a:t>6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阅读下面这首诗，然后回答问题。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送魏十六还苏州</a:t>
            </a:r>
            <a:r>
              <a:rPr lang="en-US" altLang="zh-CN" sz="2800" b="1" kern="100" baseline="30000" dirty="0">
                <a:latin typeface="宋体"/>
                <a:ea typeface="华文细黑"/>
                <a:cs typeface="Times New Roman"/>
              </a:rPr>
              <a:t>①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皇甫冉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秋夜沉沉此送君，阴虫</a:t>
            </a:r>
            <a:r>
              <a:rPr lang="en-US" altLang="zh-CN" sz="2800" kern="100" baseline="300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切切不堪闻。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归舟明日毗陵道，回首姑苏是白云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C00000"/>
                </a:solidFill>
                <a:latin typeface="Times New Roman"/>
                <a:ea typeface="华文细黑"/>
                <a:cs typeface="Times New Roman"/>
              </a:rPr>
              <a:t>注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皇甫冉：唐代诗人。诗人的朋友魏十六曾从苏州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即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姑苏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到常州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即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毗陵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，唐代常州为毗陵郡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方向来拜访他；魏十六返回苏州时，诗人乘船相送。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阴虫：蟋蟀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1933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75356" y="549474"/>
            <a:ext cx="11223676" cy="68683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《残春旅舍》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全国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28472" y="685366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 答案</a:t>
            </a:r>
          </a:p>
        </p:txBody>
      </p:sp>
      <p:sp>
        <p:nvSpPr>
          <p:cNvPr id="9" name="矩形 8"/>
          <p:cNvSpPr/>
          <p:nvPr/>
        </p:nvSpPr>
        <p:spPr>
          <a:xfrm>
            <a:off x="406574" y="1485578"/>
            <a:ext cx="11273868" cy="29235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06574" y="1502805"/>
            <a:ext cx="11223676" cy="262582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交代了写作的季节、地点。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残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字可透露出心情可能也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惨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旅舍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暗示此诗可能是一首羁旅行役诗，诗中要写的可能是一种思念、牵挂之情。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75356" y="4509914"/>
            <a:ext cx="11223676" cy="68683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《木兰花慢　赠弹琵琶者》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浙江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75326" y="4645806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 答案</a:t>
            </a:r>
          </a:p>
        </p:txBody>
      </p:sp>
      <p:sp>
        <p:nvSpPr>
          <p:cNvPr id="11" name="矩形 10"/>
          <p:cNvSpPr/>
          <p:nvPr/>
        </p:nvSpPr>
        <p:spPr>
          <a:xfrm>
            <a:off x="406574" y="5302002"/>
            <a:ext cx="11273868" cy="9462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06574" y="5333373"/>
            <a:ext cx="11223676" cy="68683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词题暗示词的内容是描写琵琶弹奏及听的感受。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22025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/>
      <p:bldP spid="10" grpId="1"/>
      <p:bldP spid="11" grpId="0" animBg="1"/>
      <p:bldP spid="11" grpId="1" animBg="1"/>
      <p:bldP spid="12" grpId="0"/>
      <p:bldP spid="12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03548" y="2670186"/>
            <a:ext cx="11002525" cy="6876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全诗运用了虚实结合的表现手法，请作简要赏析。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92318" y="405458"/>
            <a:ext cx="11002525" cy="6876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简要概括这首诗表达的思想感情。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81978" y="1189872"/>
            <a:ext cx="11273868" cy="14334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72453" y="1155155"/>
            <a:ext cx="11223676" cy="133316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表达了送别友人时内心的沉重与感伤，也表达了设想别后而流露出的留恋、孤寂和惆怅之情。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14009" y="588616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 答案</a:t>
            </a:r>
          </a:p>
        </p:txBody>
      </p:sp>
      <p:sp>
        <p:nvSpPr>
          <p:cNvPr id="7" name="矩形 6"/>
          <p:cNvSpPr/>
          <p:nvPr/>
        </p:nvSpPr>
        <p:spPr>
          <a:xfrm>
            <a:off x="560115" y="3499828"/>
            <a:ext cx="11273868" cy="2738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0590" y="3471857"/>
            <a:ext cx="11223676" cy="262659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诗中的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是送别友人时秋夜的环境；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是诗人想象别后的明天，自己在归舟中回望苏州只见悠悠白云而不见友人。诗人借助想象，运用以虚写实的手法拓展了诗歌意境，深化了送别友人时的感情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留恋、孤寂和感伤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81331" y="2853730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 答案</a:t>
            </a:r>
          </a:p>
        </p:txBody>
      </p:sp>
    </p:spTree>
    <p:extLst>
      <p:ext uri="{BB962C8B-B14F-4D97-AF65-F5344CB8AC3E}">
        <p14:creationId xmlns:p14="http://schemas.microsoft.com/office/powerpoint/2010/main" val="66555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/>
      <p:bldP spid="4" grpId="1"/>
      <p:bldP spid="7" grpId="0" animBg="1"/>
      <p:bldP spid="7" grpId="1" animBg="1"/>
      <p:bldP spid="8" grpId="0"/>
      <p:bldP spid="8" grpId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57940" y="665179"/>
            <a:ext cx="11002525" cy="4564815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+mj-ea"/>
                <a:ea typeface="+mj-ea"/>
                <a:cs typeface="Times New Roman"/>
              </a:rPr>
              <a:t>七、即事抒怀诗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即事抒怀，指的是诗人就某件事发表自己的议论，抒发自己的感慨。即事诗，一般来说并无严格的界定，许多其他题材的作品，如怀亲、送友、思乡，抒发人生感慨、闲情逸趣等，一般皆可笼统地称之为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即事抒怀诗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。鉴赏时应注意：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了解诗人写的是什么事。即事抒怀诗往往因一点事由而发感慨，所以遇到这类作品，首先要了解引发诗人感慨的事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9936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74935" y="477466"/>
            <a:ext cx="11112550" cy="5211146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体味诗人抒发了什么样的情怀。即事抒怀诗不比叙事诗偏重于叙事，其重点在于其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抒怀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的性质，也就是在诗中诗人不是着重于客观冷静的叙述，而是比较明显地直抒自己的情怀。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分析诗人是怎样来抒发情感的。在赏析即事抒怀诗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抒怀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的特点时，首先要看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事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的结合是否高明，其次要领略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感怀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的艺术技巧。感怀诗，往往是偶有所感时冲口而出的，或者是觥筹交错中仓促挥就的，不像有些诗作那样精雕细琢。但是一些名作凭着诗人深厚的艺术功底，还是彰显出精湛的艺术技巧，赏析时要细细体会。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9180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82284" y="512325"/>
            <a:ext cx="11112550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C00000"/>
                </a:solidFill>
                <a:latin typeface="Times New Roman"/>
                <a:ea typeface="微软雅黑"/>
                <a:cs typeface="Times New Roman"/>
              </a:rPr>
              <a:t>边练边悟</a:t>
            </a:r>
            <a:r>
              <a:rPr lang="en-US" altLang="zh-CN" sz="2800" b="1" kern="100" dirty="0">
                <a:solidFill>
                  <a:srgbClr val="C00000"/>
                </a:solidFill>
                <a:latin typeface="Times New Roman"/>
                <a:ea typeface="华文细黑"/>
                <a:cs typeface="Courier New"/>
              </a:rPr>
              <a:t>7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阅读下面这首诗，然后回答问题。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春日即事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李弥逊</a:t>
            </a:r>
            <a:r>
              <a:rPr lang="en-US" altLang="zh-CN" sz="2800" kern="100" baseline="30000" dirty="0">
                <a:latin typeface="宋体"/>
                <a:ea typeface="华文细黑"/>
                <a:cs typeface="Times New Roman"/>
              </a:rPr>
              <a:t>①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小雨丝丝欲网春，落花狼藉近黄昏。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车尘不到张罗地</a:t>
            </a:r>
            <a:r>
              <a:rPr lang="en-US" altLang="zh-CN" sz="2800" kern="100" baseline="300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，宿鸟声中自掩门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C00000"/>
                </a:solidFill>
                <a:latin typeface="Times New Roman"/>
                <a:ea typeface="华文细黑"/>
                <a:cs typeface="Times New Roman"/>
              </a:rPr>
              <a:t>注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李弥逊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(1085—1153)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：字似之，吴县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今属江苏省苏州市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人，历任中书舍人、户部侍郎等职。因竭力反对秦桧的投降政策而被免职。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张罗地：门可罗雀、十分冷落的地方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62457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75356" y="1029257"/>
            <a:ext cx="11223676" cy="6876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请对首句中的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网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字进行赏析。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6574" y="1965361"/>
            <a:ext cx="11273868" cy="16084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6574" y="2072360"/>
            <a:ext cx="11223676" cy="133316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作者由丝丝小雨想到了用丝织成的网；再由丝网及暮春，想到要把春天网住，即留住春天。这个想象、比喻非常生动、新奇。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67214" y="1212801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 答案</a:t>
            </a:r>
          </a:p>
        </p:txBody>
      </p:sp>
      <p:sp>
        <p:nvSpPr>
          <p:cNvPr id="11" name="TextBox 10">
            <a:hlinkClick r:id="rId2" action="ppaction://hlinksldjump"/>
          </p:cNvPr>
          <p:cNvSpPr txBox="1"/>
          <p:nvPr/>
        </p:nvSpPr>
        <p:spPr>
          <a:xfrm>
            <a:off x="7262192" y="1212801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 解析</a:t>
            </a:r>
          </a:p>
        </p:txBody>
      </p:sp>
    </p:spTree>
    <p:extLst>
      <p:ext uri="{BB962C8B-B14F-4D97-AF65-F5344CB8AC3E}">
        <p14:creationId xmlns:p14="http://schemas.microsoft.com/office/powerpoint/2010/main" val="357704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67157" y="67048"/>
            <a:ext cx="11615478" cy="67471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12826" y="-26590"/>
            <a:ext cx="11449272" cy="683902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6000"/>
              </a:lnSpc>
              <a:spcAft>
                <a:spcPts val="0"/>
              </a:spcAft>
            </a:pPr>
            <a:r>
              <a:rPr lang="zh-CN" altLang="zh-CN" sz="2700" kern="100" dirty="0">
                <a:latin typeface="Times New Roman"/>
                <a:ea typeface="华文细黑"/>
                <a:cs typeface="Times New Roman"/>
              </a:rPr>
              <a:t>首句</a:t>
            </a:r>
            <a:r>
              <a:rPr lang="en-US" altLang="zh-CN" sz="27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700" kern="100" dirty="0">
                <a:latin typeface="Times New Roman"/>
                <a:ea typeface="华文细黑"/>
                <a:cs typeface="Times New Roman"/>
              </a:rPr>
              <a:t>小雨丝丝欲网春</a:t>
            </a:r>
            <a:r>
              <a:rPr lang="en-US" altLang="zh-CN" sz="27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700" kern="100" dirty="0">
                <a:latin typeface="Times New Roman"/>
                <a:ea typeface="华文细黑"/>
                <a:cs typeface="Times New Roman"/>
              </a:rPr>
              <a:t>，写暮春时节的丝丝细雨，连续不断，相互交织，像是张开了一面弥天大网，要把即将逝去的春天网住。说雨丝如同网丝，将漫天丝雨想象成弥天大网，这还是比较平常的联想与比拟，但说雨丝</a:t>
            </a:r>
            <a:r>
              <a:rPr lang="en-US" altLang="zh-CN" sz="27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700" kern="100" dirty="0">
                <a:latin typeface="Times New Roman"/>
                <a:ea typeface="华文细黑"/>
                <a:cs typeface="Times New Roman"/>
              </a:rPr>
              <a:t>欲网春</a:t>
            </a:r>
            <a:r>
              <a:rPr lang="en-US" altLang="zh-CN" sz="27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700" kern="100" dirty="0">
                <a:latin typeface="Times New Roman"/>
                <a:ea typeface="华文细黑"/>
                <a:cs typeface="Times New Roman"/>
              </a:rPr>
              <a:t>，则是诗人的独特想象。丝雨虽欲网春，但春毕竟网留不住。眼前所见，唯有</a:t>
            </a:r>
            <a:r>
              <a:rPr lang="en-US" altLang="zh-CN" sz="27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700" kern="100" dirty="0">
                <a:latin typeface="Times New Roman"/>
                <a:ea typeface="华文细黑"/>
                <a:cs typeface="Times New Roman"/>
              </a:rPr>
              <a:t>落花狼藉近黄昏</a:t>
            </a:r>
            <a:r>
              <a:rPr lang="en-US" altLang="zh-CN" sz="27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700" kern="100" dirty="0">
                <a:latin typeface="Times New Roman"/>
                <a:ea typeface="华文细黑"/>
                <a:cs typeface="Times New Roman"/>
              </a:rPr>
              <a:t>的景象而已。落花狼藉，是风雨摧残的结果，也是春天消逝的标志。春残，加上日暮，景象更加凄黯，诗人的寂寞惆怅也更深了。第三、四句转到诗人自身的处境：</a:t>
            </a:r>
            <a:r>
              <a:rPr lang="en-US" altLang="zh-CN" sz="27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700" kern="100" dirty="0">
                <a:latin typeface="Times New Roman"/>
                <a:ea typeface="华文细黑"/>
                <a:cs typeface="Times New Roman"/>
              </a:rPr>
              <a:t>车尘不到张罗地，宿鸟声中自掩门。</a:t>
            </a:r>
            <a:r>
              <a:rPr lang="en-US" altLang="zh-CN" sz="27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700" kern="100" dirty="0">
                <a:latin typeface="Times New Roman"/>
                <a:ea typeface="华文细黑"/>
                <a:cs typeface="Times New Roman"/>
              </a:rPr>
              <a:t>这里用</a:t>
            </a:r>
            <a:r>
              <a:rPr lang="en-US" altLang="zh-CN" sz="27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700" kern="100" dirty="0">
                <a:latin typeface="Times New Roman"/>
                <a:ea typeface="华文细黑"/>
                <a:cs typeface="Times New Roman"/>
              </a:rPr>
              <a:t>张罗地</a:t>
            </a:r>
            <a:r>
              <a:rPr lang="en-US" altLang="zh-CN" sz="27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700" kern="100" dirty="0">
                <a:latin typeface="Times New Roman"/>
                <a:ea typeface="华文细黑"/>
                <a:cs typeface="Times New Roman"/>
              </a:rPr>
              <a:t>借指自己闲居之所，既表现门庭的冷落，更含有对趋炎附势的世态的慨叹。</a:t>
            </a:r>
            <a:r>
              <a:rPr lang="en-US" altLang="zh-CN" sz="27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700" kern="100" dirty="0">
                <a:latin typeface="Times New Roman"/>
                <a:ea typeface="华文细黑"/>
                <a:cs typeface="Times New Roman"/>
              </a:rPr>
              <a:t>宿鸟</a:t>
            </a:r>
            <a:r>
              <a:rPr lang="en-US" altLang="zh-CN" sz="27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700" kern="100" dirty="0">
                <a:latin typeface="Times New Roman"/>
                <a:ea typeface="华文细黑"/>
                <a:cs typeface="Times New Roman"/>
              </a:rPr>
              <a:t>对应</a:t>
            </a:r>
            <a:r>
              <a:rPr lang="en-US" altLang="zh-CN" sz="27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700" kern="100" dirty="0">
                <a:latin typeface="Times New Roman"/>
                <a:ea typeface="华文细黑"/>
                <a:cs typeface="Times New Roman"/>
              </a:rPr>
              <a:t>黄昏</a:t>
            </a:r>
            <a:r>
              <a:rPr lang="en-US" altLang="zh-CN" sz="27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700" kern="100" dirty="0">
                <a:latin typeface="Times New Roman"/>
                <a:ea typeface="华文细黑"/>
                <a:cs typeface="Times New Roman"/>
              </a:rPr>
              <a:t>。宿鸟声在这里恰恰反衬出了张罗地的冷寂。</a:t>
            </a:r>
            <a:r>
              <a:rPr lang="en-US" altLang="zh-CN" sz="27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700" kern="100" dirty="0">
                <a:latin typeface="Times New Roman"/>
                <a:ea typeface="华文细黑"/>
                <a:cs typeface="Times New Roman"/>
              </a:rPr>
              <a:t>自掩门</a:t>
            </a:r>
            <a:r>
              <a:rPr lang="en-US" altLang="zh-CN" sz="27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700" kern="100" dirty="0"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7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700" kern="100" dirty="0">
                <a:latin typeface="Times New Roman"/>
                <a:ea typeface="华文细黑"/>
                <a:cs typeface="Times New Roman"/>
              </a:rPr>
              <a:t>自</a:t>
            </a:r>
            <a:r>
              <a:rPr lang="en-US" altLang="zh-CN" sz="27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700" kern="100" dirty="0">
                <a:latin typeface="Times New Roman"/>
                <a:ea typeface="华文细黑"/>
                <a:cs typeface="Times New Roman"/>
              </a:rPr>
              <a:t>字，传出了一种空廓无聊赖的意味，暗示像这样寂寞自处、与外界隔绝已非一日。这里虽不免流露出空寂落寞之感，但同时又含有对炎凉世态的不屑之意。</a:t>
            </a:r>
            <a:endParaRPr lang="zh-CN" altLang="zh-CN" sz="270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31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20310" y="507083"/>
            <a:ext cx="11002525" cy="76941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这首诗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表达了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作者什么样的情绪？请进行简要分析。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9239" y="1346023"/>
            <a:ext cx="11386607" cy="33799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91102" y="1299171"/>
            <a:ext cx="11223676" cy="327215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表达出了作者政治上失意后的寂寞以及感叹世态炎凉的情绪。诗的一、二两句写了暮春黄昏，小雨霏霏、落花狼藉，从这些凄冷的景色可看出作者政治上失意的寂寞愁绪；三、四两句写了作者家门前几可罗雀，他只得在归鸟的鸣叫声中，关上自己的家门，从中可看出作者对世态冷暖的感叹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63558" y="690241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 答案</a:t>
            </a:r>
          </a:p>
        </p:txBody>
      </p:sp>
    </p:spTree>
    <p:extLst>
      <p:ext uri="{BB962C8B-B14F-4D97-AF65-F5344CB8AC3E}">
        <p14:creationId xmlns:p14="http://schemas.microsoft.com/office/powerpoint/2010/main" val="194261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/>
      <p:bldP spid="4" grpId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18542" y="-98598"/>
            <a:ext cx="11223676" cy="6876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古诗题材类别总结一览表</a:t>
            </a:r>
            <a:endParaRPr lang="zh-CN" altLang="zh-CN" sz="1050" b="1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193797"/>
              </p:ext>
            </p:extLst>
          </p:nvPr>
        </p:nvGraphicFramePr>
        <p:xfrm>
          <a:off x="1054646" y="765498"/>
          <a:ext cx="9361040" cy="5760720"/>
        </p:xfrm>
        <a:graphic>
          <a:graphicData uri="http://schemas.openxmlformats.org/drawingml/2006/table">
            <a:tbl>
              <a:tblPr/>
              <a:tblGrid>
                <a:gridCol w="1944216"/>
                <a:gridCol w="1872208"/>
                <a:gridCol w="5544616"/>
              </a:tblGrid>
              <a:tr h="471653">
                <a:tc>
                  <a:txBody>
                    <a:bodyPr/>
                    <a:lstStyle/>
                    <a:p>
                      <a:pPr marL="72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题材类别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8657" marR="186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2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主要手法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8657" marR="186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2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情感术语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8657" marR="186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9565">
                <a:tc>
                  <a:txBody>
                    <a:bodyPr/>
                    <a:lstStyle/>
                    <a:p>
                      <a:pPr marL="72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山水田园诗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8657" marR="186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2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借景抒情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8657" marR="186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2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热爱自然　向往自由　闲适淡泊</a:t>
                      </a:r>
                      <a:r>
                        <a:rPr lang="zh-CN" sz="2800" kern="100" dirty="0">
                          <a:effectLst/>
                          <a:latin typeface="宋体"/>
                          <a:ea typeface="Times New Roman"/>
                          <a:cs typeface="Courier New"/>
                        </a:rPr>
                        <a:t> 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悠然自得　超然物外　厌恶官场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8657" marR="186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9565">
                <a:tc>
                  <a:txBody>
                    <a:bodyPr/>
                    <a:lstStyle/>
                    <a:p>
                      <a:pPr marL="72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边塞军旅诗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8657" marR="186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2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对比衬托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8657" marR="186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2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建功立业　从军报国　穷兵黩武</a:t>
                      </a:r>
                      <a:r>
                        <a:rPr lang="zh-CN" sz="2800" kern="100">
                          <a:effectLst/>
                          <a:latin typeface="宋体"/>
                          <a:ea typeface="Times New Roman"/>
                          <a:cs typeface="Courier New"/>
                        </a:rPr>
                        <a:t> 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思乡念亲　视死如归　苦闷彷徨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8657" marR="186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3740">
                <a:tc rowSpan="2">
                  <a:txBody>
                    <a:bodyPr/>
                    <a:lstStyle/>
                    <a:p>
                      <a:pPr marL="72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怀古咏史诗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8657" marR="186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2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怀古伤今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8657" marR="186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2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昔盛今衰　物是人非　盛衰无常国运衰微　孤独惆怅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8657" marR="186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37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借古讽今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8657" marR="186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2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昏庸腐朽　奢侈淫逸　缅怀英雄</a:t>
                      </a:r>
                      <a:r>
                        <a:rPr lang="zh-CN" sz="2800" kern="100" dirty="0">
                          <a:effectLst/>
                          <a:latin typeface="宋体"/>
                          <a:ea typeface="Times New Roman"/>
                          <a:cs typeface="Courier New"/>
                        </a:rPr>
                        <a:t> 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功业无成　失意绝望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8657" marR="186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394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9027" y="6255027"/>
            <a:ext cx="602973" cy="602973"/>
          </a:xfrm>
          <a:prstGeom prst="rect">
            <a:avLst/>
          </a:prstGeom>
        </p:spPr>
      </p:pic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16535"/>
              </p:ext>
            </p:extLst>
          </p:nvPr>
        </p:nvGraphicFramePr>
        <p:xfrm>
          <a:off x="622598" y="549474"/>
          <a:ext cx="11089232" cy="5544617"/>
        </p:xfrm>
        <a:graphic>
          <a:graphicData uri="http://schemas.openxmlformats.org/drawingml/2006/table">
            <a:tbl>
              <a:tblPr/>
              <a:tblGrid>
                <a:gridCol w="1956923"/>
                <a:gridCol w="2246838"/>
                <a:gridCol w="6885471"/>
              </a:tblGrid>
              <a:tr h="1362900">
                <a:tc>
                  <a:txBody>
                    <a:bodyPr/>
                    <a:lstStyle/>
                    <a:p>
                      <a:pPr marL="72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怀古咏史诗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8657" marR="186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2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借古抒怀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8657" marR="186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2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怀才不遇　报国无门　壮志未酬</a:t>
                      </a:r>
                      <a:r>
                        <a:rPr lang="zh-CN" sz="2800" kern="100">
                          <a:effectLst/>
                          <a:latin typeface="宋体"/>
                          <a:ea typeface="Times New Roman"/>
                          <a:cs typeface="Courier New"/>
                        </a:rPr>
                        <a:t> 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志不得伸　壮士暮年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8657" marR="186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2900">
                <a:tc>
                  <a:txBody>
                    <a:bodyPr/>
                    <a:lstStyle/>
                    <a:p>
                      <a:pPr marL="72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托物言志诗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8657" marR="186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2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托物言志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8657" marR="186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2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正道直行　坚贞孤傲　高洁超逸</a:t>
                      </a:r>
                      <a:r>
                        <a:rPr lang="zh-CN" sz="2800" kern="100" dirty="0">
                          <a:effectLst/>
                          <a:latin typeface="宋体"/>
                          <a:ea typeface="Times New Roman"/>
                          <a:cs typeface="Courier New"/>
                        </a:rPr>
                        <a:t> 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孤傲不群　傲岸不羁　志趣高雅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8657" marR="186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2900">
                <a:tc>
                  <a:txBody>
                    <a:bodyPr/>
                    <a:lstStyle/>
                    <a:p>
                      <a:pPr marL="72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羁旅思乡诗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8657" marR="186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2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虚实结合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8657" marR="186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2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日暮思归　望月怀远　羁旅愁思</a:t>
                      </a:r>
                      <a:r>
                        <a:rPr lang="zh-CN" sz="2800" kern="100">
                          <a:effectLst/>
                          <a:latin typeface="宋体"/>
                          <a:ea typeface="Times New Roman"/>
                          <a:cs typeface="Courier New"/>
                        </a:rPr>
                        <a:t> 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久戍思乡　孤寂落寞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8657" marR="186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5917">
                <a:tc>
                  <a:txBody>
                    <a:bodyPr/>
                    <a:lstStyle/>
                    <a:p>
                      <a:pPr marL="72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送别怀人诗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8657" marR="186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2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借景抒情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marL="72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虚实结合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8657" marR="186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2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依依不舍　孤独寂寞　怅然若失</a:t>
                      </a:r>
                      <a:r>
                        <a:rPr lang="zh-CN" sz="2800" kern="100" dirty="0">
                          <a:effectLst/>
                          <a:latin typeface="宋体"/>
                          <a:ea typeface="Times New Roman"/>
                          <a:cs typeface="Courier New"/>
                        </a:rPr>
                        <a:t> 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诚挚关怀　情深意笃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8657" marR="186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905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238904" y="2781722"/>
            <a:ext cx="98026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知识储备 </a:t>
            </a:r>
            <a:r>
              <a:rPr lang="zh-CN" altLang="en-US" sz="4000" b="1" dirty="0" smtClean="0">
                <a:solidFill>
                  <a:schemeClr val="bg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 读</a:t>
            </a:r>
            <a:r>
              <a:rPr lang="zh-CN" altLang="en-US" sz="4000" b="1" dirty="0">
                <a:solidFill>
                  <a:schemeClr val="bg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懂诗歌中需要注意的特殊词语</a:t>
            </a:r>
          </a:p>
        </p:txBody>
      </p:sp>
    </p:spTree>
    <p:extLst>
      <p:ext uri="{BB962C8B-B14F-4D97-AF65-F5344CB8AC3E}">
        <p14:creationId xmlns:p14="http://schemas.microsoft.com/office/powerpoint/2010/main" val="326346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75356" y="549474"/>
            <a:ext cx="11223676" cy="68683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《秋日题窦员外崇德里新居》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江苏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535366" y="735881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 答案</a:t>
            </a:r>
          </a:p>
        </p:txBody>
      </p:sp>
      <p:sp>
        <p:nvSpPr>
          <p:cNvPr id="9" name="矩形 8"/>
          <p:cNvSpPr/>
          <p:nvPr/>
        </p:nvSpPr>
        <p:spPr>
          <a:xfrm>
            <a:off x="406574" y="1485578"/>
            <a:ext cx="11273868" cy="29235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06574" y="1502805"/>
            <a:ext cx="11223676" cy="262582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秋日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点明了写作的季节。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题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新居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表明了写作缘起。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新居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暗示诗的内容可能要写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新居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的内外环境。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窦员外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这一称呼表明了作者与窦员外的朋友关系。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3247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/>
      <p:bldP spid="10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88154" y="117426"/>
            <a:ext cx="11223676" cy="658639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不那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不奈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，即无奈。如：晴烟漠漠柳毵毵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读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sān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sān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，柳叶纷披下垂的样子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，不那离情酒半酣。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韦庄《古离别》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处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表时间，意思是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“……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的时候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。如：最是一年春好处，绝胜烟柳满皇都。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韩愈《早春呈水部张十八员外》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等闲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平常。如：眼前一尊又长满，心中万事如等闲。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张谓《湖上对酒行》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随便。如：今年欢笑复明年，秋月春风等闲度。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白居易《琵琶行》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75210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19933" y="160859"/>
            <a:ext cx="11335913" cy="650380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无端，平白地。如：莫等闲、白了少年头，空悲切。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岳飞《满江红》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再如：长恨人心不如水，等闲平地起波澜。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[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刘禹锡《竹枝词九首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(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其七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)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》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]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风流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英俊，有才华。如：大江东去，浪淘尽，千古风流人物。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苏轼《念奴娇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赤壁怀古》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遗风。如：舞榭歌台，风流总被雨打风吹去。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辛弃疾《永遇乐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京口北固亭怀古》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风度。如：摇落深知宋玉悲，风流儒雅亦吾师。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[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杜甫《咏怀古迹五首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(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其二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)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》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]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3458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50590" y="405458"/>
            <a:ext cx="11223676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会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应当。如：长风破浪会有时，直挂云帆济沧海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(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李白《行路难》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6.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浑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简直，几乎。如：白头搔更短，浑欲不胜簪。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杜甫《春望》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7.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将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助词，用在动词后，无实义。如：惟将旧物表深情，钿合金钗寄将去。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白居易《长恨歌》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读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qiānɡ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，意思是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请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。如：岑夫子，丹丘生，将进酒，杯莫停。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李白《将进酒》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27129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76051" y="370051"/>
            <a:ext cx="11223676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8.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可、可堪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可：有时不作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可以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讲，而作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岂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哪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讲，表反问。如：此情可待成追忆？只是当时已惘然。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李商隐《锦瑟》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可堪：岂堪，哪堪。如：可堪回首，佛狸祠下，一片神鸦社鼓。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辛弃疾《永遇乐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京口北固亭怀古》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latin typeface="Times New Roman"/>
                <a:ea typeface="华文细黑"/>
                <a:cs typeface="Courier New"/>
              </a:rPr>
              <a:t>9.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可怜</a:t>
            </a:r>
            <a:endParaRPr lang="zh-CN" altLang="zh-CN" sz="1050" b="1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值得怜悯，哀怜。如：可怜身上衣正单，心忧炭贱愿天寒！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白居易《卖炭翁》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可惜。如：可怜夜半虚前席，不问苍生问鬼神。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李商隐《贾生》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41016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50590" y="477466"/>
            <a:ext cx="11112550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可叹。如：可怜故国三千里，虚唱歌词满六宫。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杜牧《酬张祜处士见寄长句四韵》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可爱。如：可怜九月初三夜，露似真珠月似弓。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白居易《暮江吟》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可羡。如：姊妹弟兄皆列土，可怜光彩生门户。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白居易《长恨歌》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10.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肯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愿，愿意。如：三岁贯女，莫我肯顾。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《诗经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魏风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硕鼠》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表示反问，岂肯。如：政缘在野有幽色，肯为无人减妙香。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杨万里《野菊》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4971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50590" y="117426"/>
            <a:ext cx="11223676" cy="650457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11.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阑干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纵横或横斜的样子。如：瀚海阑干百丈冰，愁云惨淡万里凝。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岑参《白雪歌送武判官归京》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栏杆。如：解释春风无限恨，沉香亭北倚阑干。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[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李白《清平调词三首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(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其三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)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》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]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12.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来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语气词，表祈使、劝勉，略等于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吧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啦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。如：归去来兮，田园将芜胡不归？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陶渊明《归去来兮辞》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13.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漫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莫，不要。如：六国英雄漫多事，到头徐福是男儿。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罗隐《始皇陵》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0298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34566" y="170384"/>
            <a:ext cx="11563765" cy="658639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14.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那堪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哪能忍受。如：更那堪，冷落清秋节！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柳永《雨霖铃》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15.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弄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用手把玩，戏耍。如：郎骑竹马来，绕床弄青梅。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李白《长干行》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玩赏。如：何处名僧到水西，乘舟弄月宿泾溪。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李白《别山僧》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16.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傍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旁边。如：两家求合葬，合葬华山傍。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《孔雀东南飞》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17.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凭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请，请求。如：凭谁问：廉颇老矣，尚能饭否？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辛弃疾《永遇乐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京口北固亭怀古》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再如：凭君莫射南来雁，恐有家书寄远人。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杜牧《赠猎骑》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512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47925" y="107842"/>
            <a:ext cx="11335913" cy="656231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18.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其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句中助词，无实义，起调整音节的作用。如：路曼曼其修远兮，吾将上下而求索。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屈原《离骚》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助词，用在单音节形容词或象声词前，起加强形容、状态的作用。如：北风其凉，雨雪其雱。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《诗经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邶风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北风》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19.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却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退，退回。如：感我此言良久立，却坐促弦弦转急。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白居易《琵琶行》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副词，还，再。如：何当共剪西窗烛，却话巴山夜雨时。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李商隐《夜雨寄北》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8041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25624" y="69316"/>
            <a:ext cx="11335913" cy="675874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20.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忍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岂忍，怎忍，不忍心。如：坠素翻红各自伤，青楼烟雨忍相忘。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宋祁《落花》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21.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杀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用在动词后，表示程度深。如：江东士女无端甚，看杀玉人浑不知。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孙元晏《晋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卫玠》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22.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煞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副词，极，很。如：为别后、相思煞。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柳永《迎春乐》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23.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生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句尾语气助词，无实义。如：岁晚太寒生，劝我溪边住。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辛弃疾《生查子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独游西岩》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59372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11131" y="161094"/>
            <a:ext cx="11563765" cy="652176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5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24.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无端</a:t>
            </a:r>
            <a:endParaRPr lang="zh-CN" altLang="zh-CN" sz="1000" b="1" kern="100" dirty="0">
              <a:latin typeface="宋体"/>
              <a:cs typeface="Courier New"/>
            </a:endParaRPr>
          </a:p>
          <a:p>
            <a:pPr algn="just">
              <a:lnSpc>
                <a:spcPct val="135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无因，无缘无故。如：锦瑟无端五十弦。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李商隐《锦瑟》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00" kern="100" dirty="0">
              <a:latin typeface="宋体"/>
              <a:cs typeface="Courier New"/>
            </a:endParaRPr>
          </a:p>
          <a:p>
            <a:pPr algn="just">
              <a:lnSpc>
                <a:spcPct val="135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25.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无赖</a:t>
            </a:r>
            <a:endParaRPr lang="zh-CN" altLang="zh-CN" sz="1000" b="1" kern="100" dirty="0">
              <a:latin typeface="宋体"/>
              <a:cs typeface="Courier New"/>
            </a:endParaRPr>
          </a:p>
          <a:p>
            <a:pPr algn="just">
              <a:lnSpc>
                <a:spcPct val="135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调皮可爱。同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亡赖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。如：最喜小儿亡赖，溪头卧剥莲蓬。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辛弃疾《清平乐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村居》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再如：天下三分明月夜，二分无赖是扬州。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徐凝《忆扬州》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00" kern="100" dirty="0">
              <a:latin typeface="宋体"/>
              <a:cs typeface="Courier New"/>
            </a:endParaRPr>
          </a:p>
          <a:p>
            <a:pPr algn="just">
              <a:lnSpc>
                <a:spcPct val="135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无才，无能。如：始大人常以臣无赖，不能治产业。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司马迁《史记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高祖本纪》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00" kern="100" dirty="0">
              <a:latin typeface="宋体"/>
              <a:cs typeface="Courier New"/>
            </a:endParaRPr>
          </a:p>
          <a:p>
            <a:pPr algn="just">
              <a:lnSpc>
                <a:spcPct val="135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撒泼放刁，蛮不讲理。如：年十五，犷悍无赖，犯法当死。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黄宗羲《柳敬亭传》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00" kern="100" dirty="0">
              <a:latin typeface="宋体"/>
              <a:cs typeface="Courier New"/>
            </a:endParaRPr>
          </a:p>
          <a:p>
            <a:pPr algn="just">
              <a:lnSpc>
                <a:spcPct val="135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无奈。如：眼见客愁愁不醒，无赖春色到江亭。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杜甫《绝句漫兴》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00" kern="100" dirty="0">
              <a:effectLst/>
              <a:latin typeface="宋体"/>
              <a:cs typeface="Courier New"/>
            </a:endParaRPr>
          </a:p>
        </p:txBody>
      </p:sp>
      <p:pic>
        <p:nvPicPr>
          <p:cNvPr id="3" name="图片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9027" y="6255027"/>
            <a:ext cx="602973" cy="60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51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75356" y="549474"/>
            <a:ext cx="11223676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阅读下面这首诗，然后回答问题。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初冬夜饮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杜　牧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淮阳多病偶求欢，客袖侵霜与烛盘。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砌下梨花一堆雪，明年谁此凭栏杆。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诗题为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初冬夜饮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，结合全诗，请分析诗人是如何扣题的。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014409" y="3933850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 答案</a:t>
            </a:r>
          </a:p>
        </p:txBody>
      </p:sp>
      <p:sp>
        <p:nvSpPr>
          <p:cNvPr id="9" name="矩形 8"/>
          <p:cNvSpPr/>
          <p:nvPr/>
        </p:nvSpPr>
        <p:spPr>
          <a:xfrm>
            <a:off x="406574" y="4564695"/>
            <a:ext cx="11273868" cy="19968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06574" y="4509914"/>
            <a:ext cx="11223676" cy="197949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第一句，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偶求欢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欢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指代酒；第二句，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侵霜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初冬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暗合，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烛盘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点出了冬夜秉烛独饮；第三句，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一堆雪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写窗外飞雪，点出了冬天的天气。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24565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/>
      <p:bldP spid="10" grpId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E:\赵丽君  2017\2017大一轮\大一轮语文（江苏专用）\新建文件夹\幻灯片用图\语文\1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6"/>
          <a:stretch/>
        </p:blipFill>
        <p:spPr bwMode="auto">
          <a:xfrm>
            <a:off x="0" y="1588"/>
            <a:ext cx="1220436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组合 12"/>
          <p:cNvGrpSpPr/>
          <p:nvPr/>
        </p:nvGrpSpPr>
        <p:grpSpPr>
          <a:xfrm>
            <a:off x="10248" y="3707638"/>
            <a:ext cx="12192000" cy="1375395"/>
            <a:chOff x="-1524000" y="2705990"/>
            <a:chExt cx="12192000" cy="1375395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0" y="2807930"/>
              <a:ext cx="9144000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组合 14"/>
            <p:cNvGrpSpPr/>
            <p:nvPr/>
          </p:nvGrpSpPr>
          <p:grpSpPr>
            <a:xfrm>
              <a:off x="-1524000" y="2705990"/>
              <a:ext cx="12192000" cy="1375395"/>
              <a:chOff x="-1524000" y="2705990"/>
              <a:chExt cx="12192000" cy="1375395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-1524000" y="2705990"/>
                <a:ext cx="12192000" cy="1292787"/>
              </a:xfrm>
              <a:prstGeom prst="rect">
                <a:avLst/>
              </a:prstGeom>
              <a:solidFill>
                <a:schemeClr val="bg1">
                  <a:alpha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3985218" y="3998778"/>
                <a:ext cx="6682781" cy="82606"/>
              </a:xfrm>
              <a:prstGeom prst="rect">
                <a:avLst/>
              </a:prstGeom>
              <a:solidFill>
                <a:srgbClr val="FFC00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-1524000" y="3998777"/>
                <a:ext cx="5509219" cy="82608"/>
              </a:xfrm>
              <a:prstGeom prst="rect">
                <a:avLst/>
              </a:prstGeom>
              <a:solidFill>
                <a:srgbClr val="92D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9" name="矩形 28"/>
          <p:cNvSpPr/>
          <p:nvPr/>
        </p:nvSpPr>
        <p:spPr>
          <a:xfrm>
            <a:off x="4005856" y="3645818"/>
            <a:ext cx="4648455" cy="886749"/>
          </a:xfrm>
          <a:prstGeom prst="rect">
            <a:avLst/>
          </a:prstGeom>
        </p:spPr>
        <p:txBody>
          <a:bodyPr wrap="square" lIns="91410" tIns="45704" rIns="91410" bIns="45704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4400" b="1" dirty="0" smtClean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本课结束</a:t>
            </a:r>
            <a:endParaRPr lang="zh-CN" altLang="en-US" sz="4400" b="1" dirty="0">
              <a:solidFill>
                <a:srgbClr val="0000FF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标题 1"/>
          <p:cNvSpPr txBox="1">
            <a:spLocks/>
          </p:cNvSpPr>
          <p:nvPr/>
        </p:nvSpPr>
        <p:spPr>
          <a:xfrm>
            <a:off x="2825216" y="4267584"/>
            <a:ext cx="7465308" cy="913055"/>
          </a:xfrm>
          <a:prstGeom prst="rect">
            <a:avLst/>
          </a:prstGeom>
        </p:spPr>
        <p:txBody>
          <a:bodyPr vert="horz" lIns="91412" tIns="45707" rIns="91412" bIns="4570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更多精彩内容请登录：</a:t>
            </a:r>
            <a:r>
              <a:rPr lang="en-US" altLang="zh-CN" sz="2700" b="1" dirty="0" err="1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www.91taoke.com</a:t>
            </a:r>
            <a:endParaRPr lang="zh-CN" altLang="en-US" sz="2700" b="1" dirty="0">
              <a:solidFill>
                <a:srgbClr val="0000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7" r="75889" b="6437"/>
          <a:stretch/>
        </p:blipFill>
        <p:spPr>
          <a:xfrm>
            <a:off x="1485346" y="3627150"/>
            <a:ext cx="1440612" cy="153647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6" r="76101" b="6437"/>
          <a:stretch/>
        </p:blipFill>
        <p:spPr>
          <a:xfrm>
            <a:off x="1505548" y="3635658"/>
            <a:ext cx="1383104" cy="143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theme/theme1.xml><?xml version="1.0" encoding="utf-8"?>
<a:theme xmlns:a="http://schemas.openxmlformats.org/drawingml/2006/main" name="7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基本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5942</TotalTime>
  <Words>9292</Words>
  <Application>Microsoft Office PowerPoint</Application>
  <PresentationFormat>自定义</PresentationFormat>
  <Paragraphs>452</Paragraphs>
  <Slides>90</Slides>
  <Notes>0</Notes>
  <HiddenSlides>6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90</vt:i4>
      </vt:variant>
    </vt:vector>
  </HeadingPairs>
  <TitlesOfParts>
    <vt:vector size="91" baseType="lpstr">
      <vt:lpstr>7_Office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3627</cp:revision>
  <dcterms:created xsi:type="dcterms:W3CDTF">2014-11-27T01:03:00Z</dcterms:created>
  <dcterms:modified xsi:type="dcterms:W3CDTF">2017-03-24T09:01:57Z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2052-10.1.0.5458</vt:lpwstr>
  </property>
</Properties>
</file>